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6"/>
  </p:notesMasterIdLst>
  <p:sldIdLst>
    <p:sldId id="2076136842" r:id="rId5"/>
    <p:sldId id="2076136844" r:id="rId6"/>
    <p:sldId id="2076136881" r:id="rId7"/>
    <p:sldId id="2076136940" r:id="rId8"/>
    <p:sldId id="2076136941" r:id="rId9"/>
    <p:sldId id="2076136882" r:id="rId10"/>
    <p:sldId id="2076136892" r:id="rId11"/>
    <p:sldId id="2076136893" r:id="rId12"/>
    <p:sldId id="2076136894" r:id="rId13"/>
    <p:sldId id="2076136895" r:id="rId14"/>
    <p:sldId id="2076136896" r:id="rId15"/>
    <p:sldId id="2076136897" r:id="rId16"/>
    <p:sldId id="2076136898" r:id="rId17"/>
    <p:sldId id="2076136899" r:id="rId18"/>
    <p:sldId id="2076136886" r:id="rId19"/>
    <p:sldId id="2076136883" r:id="rId20"/>
    <p:sldId id="2076136885" r:id="rId21"/>
    <p:sldId id="2076136887" r:id="rId22"/>
    <p:sldId id="2076136901" r:id="rId23"/>
    <p:sldId id="2076136909" r:id="rId24"/>
    <p:sldId id="2076136911" r:id="rId25"/>
    <p:sldId id="2076136910" r:id="rId26"/>
    <p:sldId id="2076136906" r:id="rId27"/>
    <p:sldId id="2076136902" r:id="rId28"/>
    <p:sldId id="2076136904" r:id="rId29"/>
    <p:sldId id="2076136903" r:id="rId30"/>
    <p:sldId id="2076136905" r:id="rId31"/>
    <p:sldId id="2076136913" r:id="rId32"/>
    <p:sldId id="2076136912" r:id="rId33"/>
    <p:sldId id="2076136907" r:id="rId34"/>
    <p:sldId id="2076136891" r:id="rId35"/>
    <p:sldId id="2076136914" r:id="rId36"/>
    <p:sldId id="2076136908" r:id="rId37"/>
    <p:sldId id="2076136915" r:id="rId38"/>
    <p:sldId id="2076136920" r:id="rId39"/>
    <p:sldId id="2076136921" r:id="rId40"/>
    <p:sldId id="2076136922" r:id="rId41"/>
    <p:sldId id="2076136928" r:id="rId42"/>
    <p:sldId id="2076136926" r:id="rId43"/>
    <p:sldId id="2076136927" r:id="rId44"/>
    <p:sldId id="2076136923" r:id="rId45"/>
    <p:sldId id="2076136936" r:id="rId46"/>
    <p:sldId id="2076136937" r:id="rId47"/>
    <p:sldId id="2076136938" r:id="rId48"/>
    <p:sldId id="2076136929" r:id="rId49"/>
    <p:sldId id="2076136930" r:id="rId50"/>
    <p:sldId id="2076136931" r:id="rId51"/>
    <p:sldId id="2076136939" r:id="rId52"/>
    <p:sldId id="2076136924" r:id="rId53"/>
    <p:sldId id="2076136932" r:id="rId54"/>
    <p:sldId id="2076136888" r:id="rId55"/>
    <p:sldId id="2076136889" r:id="rId56"/>
    <p:sldId id="2076136890" r:id="rId57"/>
    <p:sldId id="2076136900" r:id="rId58"/>
    <p:sldId id="2076136916" r:id="rId59"/>
    <p:sldId id="2076136917" r:id="rId60"/>
    <p:sldId id="2076136919" r:id="rId61"/>
    <p:sldId id="2076136918" r:id="rId62"/>
    <p:sldId id="2076136935" r:id="rId63"/>
    <p:sldId id="2076136933" r:id="rId64"/>
    <p:sldId id="207613693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2C8"/>
    <a:srgbClr val="28AE73"/>
    <a:srgbClr val="F0F0F0"/>
    <a:srgbClr val="2CCCD2"/>
    <a:srgbClr val="3F3F3F"/>
    <a:srgbClr val="898989"/>
    <a:srgbClr val="595959"/>
    <a:srgbClr val="B3B3B3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2271F-9618-42DD-8316-5BA0973D7917}" v="1" dt="2024-02-04T02:37:35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3242" autoAdjust="0"/>
  </p:normalViewPr>
  <p:slideViewPr>
    <p:cSldViewPr snapToGrid="0" showGuides="1">
      <p:cViewPr varScale="1">
        <p:scale>
          <a:sx n="109" d="100"/>
          <a:sy n="109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tao Ge" userId="97db495f-405d-485d-b4db-6172bbd0c9a1" providerId="ADAL" clId="{E3D2271F-9618-42DD-8316-5BA0973D7917}"/>
    <pc:docChg chg="modSld">
      <pc:chgData name="Zhentao Ge" userId="97db495f-405d-485d-b4db-6172bbd0c9a1" providerId="ADAL" clId="{E3D2271F-9618-42DD-8316-5BA0973D7917}" dt="2024-02-04T02:37:35.383" v="3"/>
      <pc:docMkLst>
        <pc:docMk/>
      </pc:docMkLst>
      <pc:sldChg chg="modSp mod">
        <pc:chgData name="Zhentao Ge" userId="97db495f-405d-485d-b4db-6172bbd0c9a1" providerId="ADAL" clId="{E3D2271F-9618-42DD-8316-5BA0973D7917}" dt="2024-02-04T02:37:35.383" v="3"/>
        <pc:sldMkLst>
          <pc:docMk/>
          <pc:sldMk cId="3702364439" sldId="2076136876"/>
        </pc:sldMkLst>
        <pc:spChg chg="mod">
          <ac:chgData name="Zhentao Ge" userId="97db495f-405d-485d-b4db-6172bbd0c9a1" providerId="ADAL" clId="{E3D2271F-9618-42DD-8316-5BA0973D7917}" dt="2024-02-04T02:37:35.383" v="3"/>
          <ac:spMkLst>
            <pc:docMk/>
            <pc:sldMk cId="3702364439" sldId="2076136876"/>
            <ac:spMk id="2" creationId="{D6A42472-5D3E-0CBD-6D11-486353B518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BCC9-2D58-BC45-8057-F0927490C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2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3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22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60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ptables –t </a:t>
            </a:r>
            <a:r>
              <a:rPr lang="en-US" dirty="0" err="1"/>
              <a:t>nat</a:t>
            </a:r>
            <a:r>
              <a:rPr lang="en-US" dirty="0"/>
              <a:t> –list –v </a:t>
            </a:r>
            <a:r>
              <a:rPr lang="zh-CN" altLang="en-US" dirty="0"/>
              <a:t>（</a:t>
            </a:r>
            <a:r>
              <a:rPr lang="en-US" altLang="zh-CN" dirty="0"/>
              <a:t>check </a:t>
            </a:r>
            <a:r>
              <a:rPr lang="en-US" altLang="zh-CN" dirty="0" err="1"/>
              <a:t>nat</a:t>
            </a:r>
            <a:r>
              <a:rPr lang="en-US" altLang="zh-CN" dirty="0"/>
              <a:t> table </a:t>
            </a:r>
            <a:r>
              <a:rPr lang="zh-CN" altLang="en-US" dirty="0"/>
              <a:t>是否有</a:t>
            </a:r>
            <a:r>
              <a:rPr lang="en-US" altLang="zh-CN" dirty="0"/>
              <a:t>session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Ip route show table all (check route table 231</a:t>
            </a:r>
            <a:r>
              <a:rPr lang="zh-CN" altLang="en-US" dirty="0"/>
              <a:t>是否有路由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https://eksctl.io/installation/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6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https://man7.org/linux/man-pages/man7/capabilities.7.html?spm=a2c6h.12873639.article-detail.10.1f6e6d17ECBK5d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9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iptables</a:t>
            </a:r>
            <a:r>
              <a:rPr lang="fr-FR" dirty="0"/>
              <a:t> -t </a:t>
            </a:r>
            <a:r>
              <a:rPr lang="fr-FR" dirty="0" err="1"/>
              <a:t>nat</a:t>
            </a:r>
            <a:r>
              <a:rPr lang="fr-FR" dirty="0"/>
              <a:t> --</a:t>
            </a:r>
            <a:r>
              <a:rPr lang="fr-FR" dirty="0" err="1"/>
              <a:t>list</a:t>
            </a:r>
            <a:r>
              <a:rPr lang="fr-FR" dirty="0"/>
              <a:t> –v</a:t>
            </a:r>
          </a:p>
          <a:p>
            <a:r>
              <a:rPr lang="en-US" dirty="0" err="1"/>
              <a:t>ip</a:t>
            </a:r>
            <a:r>
              <a:rPr lang="en-US" dirty="0"/>
              <a:t> route show table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5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-XPOST -F 'data=@eicar.zip' 10.100.238.187:3333/</a:t>
            </a:r>
            <a:r>
              <a:rPr lang="en-US" dirty="0" err="1"/>
              <a:t>upload?key</a:t>
            </a:r>
            <a:r>
              <a:rPr lang="en-US" dirty="0"/>
              <a:t>=USER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" y="2963794"/>
            <a:ext cx="1963574" cy="25610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4D19C2B-175C-DA49-9CDC-BF213E990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6695" y="320186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A343B9A-2A38-D446-A223-2EFBCF50D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6695" y="4736756"/>
            <a:ext cx="759618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 Title / Presenter's Name and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E96404-4251-4445-A096-1A9F4131E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5190" y="2556948"/>
            <a:ext cx="2632010" cy="304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1884805" y="6151271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441597" y="120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8432830" y="-1"/>
            <a:ext cx="1041956" cy="1513159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873" y="4963438"/>
            <a:ext cx="1949331" cy="1657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59604-4A9B-3F45-AA04-10D03014FE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59794" y="5396400"/>
            <a:ext cx="2530149" cy="11190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84FCB3-18BA-9446-B768-2D8AB49A24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740" y="-5956"/>
            <a:ext cx="1602259" cy="160225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64873" y="6190735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441597" y="5146906"/>
            <a:ext cx="1962423" cy="1004365"/>
          </a:xfrm>
          <a:prstGeom prst="rect">
            <a:avLst/>
          </a:prstGeom>
          <a:solidFill>
            <a:schemeClr val="tx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474786" y="382685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9018075" y="1272410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F8799-3422-0A47-AFCB-52E6CBA17E7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30543" y="398394"/>
            <a:ext cx="2530149" cy="11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09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7918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18" y="1565696"/>
            <a:ext cx="3721182" cy="34701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35409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662FC7-B7B8-7847-874B-8E62FF72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4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755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868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685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575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1565696"/>
            <a:ext cx="2762250" cy="25758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5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499920"/>
            <a:ext cx="5480934" cy="4629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920"/>
            <a:ext cx="5490713" cy="4629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7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90"/>
            <a:ext cx="5455101" cy="4143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28290"/>
            <a:ext cx="5464834" cy="4143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0A9D76-FD6B-164C-A524-E7A9AA0E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2D6A9CA-11B8-3D48-A373-AAA5E9C1331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6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02412"/>
            <a:ext cx="3730752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2002412"/>
            <a:ext cx="3733800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7" y="1386890"/>
            <a:ext cx="3730752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1" y="1386890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927" y="760677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1" y="2002412"/>
            <a:ext cx="3733800" cy="4169788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1" y="1386890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C94EA463-E60E-2641-889F-336DB626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8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09445"/>
            <a:ext cx="3723688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AF5A679-35EC-A74C-9CED-60AED5B4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01F1F1D-896D-104A-817E-36CD0D88E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0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60220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09445"/>
            <a:ext cx="7620000" cy="46627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A8147F-1D62-4A82-AEBB-01BCA8FC32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0A65F7F-67BD-014C-B60D-D860B0C7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5300" y="1551811"/>
            <a:ext cx="3733800" cy="46550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59406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57070"/>
            <a:ext cx="7620000" cy="46151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031E4E-FEF2-9044-985C-049711E2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2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D553573-BD36-4B83-A939-3AD41C6CBAD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429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5" y="1375196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0" y="1375196"/>
            <a:ext cx="3733800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059" y="759621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0" y="1375196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2E285876-A655-41E8-8841-88866793FE0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291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7">
            <a:extLst>
              <a:ext uri="{FF2B5EF4-FFF2-40B4-BE49-F238E27FC236}">
                <a16:creationId xmlns:a16="http://schemas.microsoft.com/office/drawing/2014/main" id="{FFE2177E-7283-40BD-BA34-D67966CBEB0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15300" y="2000300"/>
            <a:ext cx="3733800" cy="41007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84AA65B-D0C9-7248-8F11-BA7186A4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1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132CA7-9B85-7A40-BB7F-9B6F8FC0BF85}"/>
              </a:ext>
            </a:extLst>
          </p:cNvPr>
          <p:cNvSpPr/>
          <p:nvPr userDrawn="1"/>
        </p:nvSpPr>
        <p:spPr>
          <a:xfrm>
            <a:off x="7773716" y="464126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03" y="1282993"/>
            <a:ext cx="1963574" cy="25610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642656" y="5735616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0" y="501387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9803550" y="-8878"/>
            <a:ext cx="1041956" cy="1903037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612" y="4428420"/>
            <a:ext cx="1952082" cy="165769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91506" y="6199778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124554" y="3466105"/>
            <a:ext cx="1962423" cy="1004365"/>
          </a:xfrm>
          <a:prstGeom prst="rect">
            <a:avLst/>
          </a:prstGeom>
          <a:solidFill>
            <a:schemeClr val="tx2">
              <a:lumMod val="75000"/>
              <a:alpha val="243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223377" y="1523741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23735" y="128299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199390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29" y="352549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8BAD-1F1A-D749-8717-8B9DA81D79B8}"/>
              </a:ext>
            </a:extLst>
          </p:cNvPr>
          <p:cNvSpPr/>
          <p:nvPr userDrawn="1"/>
        </p:nvSpPr>
        <p:spPr>
          <a:xfrm>
            <a:off x="8616074" y="6085774"/>
            <a:ext cx="1949331" cy="244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D4287F-D035-324C-9FD6-B4ED8A22523C}"/>
              </a:ext>
            </a:extLst>
          </p:cNvPr>
          <p:cNvSpPr/>
          <p:nvPr userDrawn="1"/>
        </p:nvSpPr>
        <p:spPr>
          <a:xfrm>
            <a:off x="8613611" y="6470545"/>
            <a:ext cx="1949331" cy="387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3EA0C-3B67-1C49-AF39-EB3001D4115E}"/>
              </a:ext>
            </a:extLst>
          </p:cNvPr>
          <p:cNvSpPr/>
          <p:nvPr userDrawn="1"/>
        </p:nvSpPr>
        <p:spPr>
          <a:xfrm>
            <a:off x="8353889" y="5980332"/>
            <a:ext cx="259722" cy="877668"/>
          </a:xfrm>
          <a:prstGeom prst="rect">
            <a:avLst/>
          </a:prstGeom>
          <a:solidFill>
            <a:schemeClr val="tx1">
              <a:lumMod val="85000"/>
              <a:lumOff val="15000"/>
              <a:alpha val="71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C364B2E-A9B4-DD45-8543-C7745B3551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AD6489-15B4-6949-ACA5-EF784A2258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109349" y="4428419"/>
            <a:ext cx="2530149" cy="1119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63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55160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8F9882A-1885-2C47-9807-30CE86AE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5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94D60-72FB-41A9-BFF6-815EFFB7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08" y="3193623"/>
            <a:ext cx="4113984" cy="47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CEC1E-33C1-4534-9A4D-F76CD281FD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132CA7-9B85-7A40-BB7F-9B6F8FC0BF85}"/>
              </a:ext>
            </a:extLst>
          </p:cNvPr>
          <p:cNvSpPr/>
          <p:nvPr userDrawn="1"/>
        </p:nvSpPr>
        <p:spPr>
          <a:xfrm>
            <a:off x="7773716" y="464126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" y="2963794"/>
            <a:ext cx="1963574" cy="25610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884805" y="6151271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0" y="501387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9803550" y="-8878"/>
            <a:ext cx="1041956" cy="1903037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2049" y="4428420"/>
            <a:ext cx="1963574" cy="1657699"/>
          </a:xfrm>
          <a:prstGeom prst="rect">
            <a:avLst/>
          </a:prstGeom>
          <a:ln>
            <a:noFill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91506" y="6199778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441597" y="5146906"/>
            <a:ext cx="1962423" cy="1004365"/>
          </a:xfrm>
          <a:prstGeom prst="rect">
            <a:avLst/>
          </a:prstGeom>
          <a:solidFill>
            <a:schemeClr val="tx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223377" y="1523741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0523735" y="1282993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89" y="199390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489" y="352549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8BAD-1F1A-D749-8717-8B9DA81D79B8}"/>
              </a:ext>
            </a:extLst>
          </p:cNvPr>
          <p:cNvSpPr/>
          <p:nvPr userDrawn="1"/>
        </p:nvSpPr>
        <p:spPr>
          <a:xfrm>
            <a:off x="8615123" y="6086725"/>
            <a:ext cx="1960500" cy="244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D4287F-D035-324C-9FD6-B4ED8A22523C}"/>
              </a:ext>
            </a:extLst>
          </p:cNvPr>
          <p:cNvSpPr/>
          <p:nvPr userDrawn="1"/>
        </p:nvSpPr>
        <p:spPr>
          <a:xfrm>
            <a:off x="8615123" y="6470414"/>
            <a:ext cx="1949331" cy="387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3EA0C-3B67-1C49-AF39-EB3001D4115E}"/>
              </a:ext>
            </a:extLst>
          </p:cNvPr>
          <p:cNvSpPr/>
          <p:nvPr userDrawn="1"/>
        </p:nvSpPr>
        <p:spPr>
          <a:xfrm>
            <a:off x="8353889" y="5983694"/>
            <a:ext cx="259722" cy="877668"/>
          </a:xfrm>
          <a:prstGeom prst="rect">
            <a:avLst/>
          </a:prstGeom>
          <a:solidFill>
            <a:schemeClr val="tx1">
              <a:lumMod val="85000"/>
              <a:lumOff val="15000"/>
              <a:alpha val="71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2D2E09-8842-EE42-B8B2-9713605107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DDFE03-4577-CA40-A4B6-E37A8584B3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27078" y="1214838"/>
            <a:ext cx="2530149" cy="11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046480"/>
            <a:ext cx="11315114" cy="4849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0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056640"/>
            <a:ext cx="11315114" cy="4839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FD56D86-CD83-A844-A9C4-3D3732C7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492370"/>
            <a:ext cx="11315114" cy="4403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3970214-C5A2-EA4E-9B5C-E84D60CC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492370"/>
            <a:ext cx="11315114" cy="4403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61904"/>
            <a:ext cx="11325225" cy="40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AFD5DC0-6F2D-FB48-9133-1C1AB03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563" y="1260092"/>
            <a:ext cx="3742426" cy="461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011" y="1260093"/>
            <a:ext cx="7620000" cy="46101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093EC3D-2AAA-0347-858C-6DC3740B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5676900" cy="35814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22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565696"/>
            <a:ext cx="5676900" cy="35814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B3105D-979F-F143-9FB7-B74120FC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6">
            <a:extLst>
              <a:ext uri="{FF2B5EF4-FFF2-40B4-BE49-F238E27FC236}">
                <a16:creationId xmlns:a16="http://schemas.microsoft.com/office/drawing/2014/main" id="{533E0CEE-E19F-2B45-A0DE-8A5266B2D5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9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406047-380E-F547-B16F-A2CC64FE0517}"/>
              </a:ext>
            </a:extLst>
          </p:cNvPr>
          <p:cNvCxnSpPr>
            <a:cxnSpLocks/>
          </p:cNvCxnSpPr>
          <p:nvPr userDrawn="1"/>
        </p:nvCxnSpPr>
        <p:spPr>
          <a:xfrm>
            <a:off x="11667733" y="6454113"/>
            <a:ext cx="0" cy="18288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E2D766E-FD37-A345-B7D6-761DBD33F8F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39" y="6445842"/>
            <a:ext cx="278208" cy="199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A29803-51D3-0345-BF3D-7F23F631E9A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4" name="Footer Placeholder 20">
            <a:extLst>
              <a:ext uri="{FF2B5EF4-FFF2-40B4-BE49-F238E27FC236}">
                <a16:creationId xmlns:a16="http://schemas.microsoft.com/office/drawing/2014/main" id="{5C3C2070-CF6A-7D4B-AD24-BBE5E642D81A}"/>
              </a:ext>
            </a:extLst>
          </p:cNvPr>
          <p:cNvSpPr txBox="1">
            <a:spLocks/>
          </p:cNvSpPr>
          <p:nvPr userDrawn="1"/>
        </p:nvSpPr>
        <p:spPr>
          <a:xfrm>
            <a:off x="9425273" y="6362991"/>
            <a:ext cx="2242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95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50" r:id="rId4"/>
    <p:sldLayoutId id="2147483667" r:id="rId5"/>
    <p:sldLayoutId id="2147483660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52" r:id="rId12"/>
    <p:sldLayoutId id="2147483663" r:id="rId13"/>
    <p:sldLayoutId id="2147483665" r:id="rId14"/>
    <p:sldLayoutId id="2147483666" r:id="rId15"/>
    <p:sldLayoutId id="2147483674" r:id="rId16"/>
    <p:sldLayoutId id="2147483676" r:id="rId17"/>
    <p:sldLayoutId id="2147483675" r:id="rId18"/>
    <p:sldLayoutId id="2147483654" r:id="rId19"/>
    <p:sldLayoutId id="2147483664" r:id="rId20"/>
    <p:sldLayoutId id="2147483655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208" userDrawn="1">
          <p15:clr>
            <a:srgbClr val="5ACBF0"/>
          </p15:clr>
        </p15:guide>
        <p15:guide id="3" orient="horz" pos="2112" userDrawn="1">
          <p15:clr>
            <a:srgbClr val="5ACBF0"/>
          </p15:clr>
        </p15:guide>
        <p15:guide id="4" orient="horz" pos="888" userDrawn="1">
          <p15:clr>
            <a:srgbClr val="5ACBF0"/>
          </p15:clr>
        </p15:guide>
        <p15:guide id="5" orient="horz" pos="3432" userDrawn="1">
          <p15:clr>
            <a:srgbClr val="5ACBF0"/>
          </p15:clr>
        </p15:guide>
        <p15:guide id="6" orient="horz" pos="3888" userDrawn="1">
          <p15:clr>
            <a:srgbClr val="5ACBF0"/>
          </p15:clr>
        </p15:guide>
        <p15:guide id="7" orient="horz" pos="4104" userDrawn="1">
          <p15:clr>
            <a:srgbClr val="5ACBF0"/>
          </p15:clr>
        </p15:guide>
        <p15:guide id="8" orient="horz" pos="216" userDrawn="1">
          <p15:clr>
            <a:srgbClr val="5ACBF0"/>
          </p15:clr>
        </p15:guide>
        <p15:guide id="9" pos="3792" userDrawn="1">
          <p15:clr>
            <a:srgbClr val="5ACBF0"/>
          </p15:clr>
        </p15:guide>
        <p15:guide id="10" pos="3888" userDrawn="1">
          <p15:clr>
            <a:srgbClr val="5ACBF0"/>
          </p15:clr>
        </p15:guide>
        <p15:guide id="19" pos="7464" userDrawn="1">
          <p15:clr>
            <a:srgbClr val="5ACBF0"/>
          </p15:clr>
        </p15:guide>
        <p15:guide id="20" pos="216" userDrawn="1">
          <p15:clr>
            <a:srgbClr val="5ACBF0"/>
          </p15:clr>
        </p15:guide>
        <p15:guide id="21" orient="horz" pos="3336" userDrawn="1">
          <p15:clr>
            <a:srgbClr val="5ACBF0"/>
          </p15:clr>
        </p15:guide>
        <p15:guide id="22" orient="horz" pos="984" userDrawn="1">
          <p15:clr>
            <a:srgbClr val="5ACBF0"/>
          </p15:clr>
        </p15:guide>
        <p15:guide id="23" pos="2568" userDrawn="1">
          <p15:clr>
            <a:srgbClr val="5ACBF0"/>
          </p15:clr>
        </p15:guide>
        <p15:guide id="24" pos="2664" userDrawn="1">
          <p15:clr>
            <a:srgbClr val="5ACBF0"/>
          </p15:clr>
        </p15:guide>
        <p15:guide id="25" pos="5112" userDrawn="1">
          <p15:clr>
            <a:srgbClr val="5ACBF0"/>
          </p15:clr>
        </p15:guide>
        <p15:guide id="26" pos="5016" userDrawn="1">
          <p15:clr>
            <a:srgbClr val="5ACBF0"/>
          </p15:clr>
        </p15:guide>
        <p15:guide id="27" pos="1440" userDrawn="1">
          <p15:clr>
            <a:srgbClr val="5ACBF0"/>
          </p15:clr>
        </p15:guide>
        <p15:guide id="28" pos="1344" userDrawn="1">
          <p15:clr>
            <a:srgbClr val="5ACBF0"/>
          </p15:clr>
        </p15:guide>
        <p15:guide id="29" pos="6240" userDrawn="1">
          <p15:clr>
            <a:srgbClr val="5ACBF0"/>
          </p15:clr>
        </p15:guide>
        <p15:guide id="30" pos="6336" userDrawn="1">
          <p15:clr>
            <a:srgbClr val="5ACBF0"/>
          </p15:clr>
        </p15:guide>
        <p15:guide id="31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kubernetes-sigs/aws-load-balancer-controller/releases/download/v2.7.1/v2_7_1_full.ya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nfo.fortinet.com/files/ContainerFortiOS/v7.00/images/build025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intel/multus-cni.gi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sctl-io/eksctl/releases/download/v0.176.0/eksctl_Linux_amd64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github.com/eksctl-io/eksctl/releas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7730BA-8F58-DE4B-B733-8960FFE47E8D}"/>
              </a:ext>
            </a:extLst>
          </p:cNvPr>
          <p:cNvSpPr txBox="1">
            <a:spLocks/>
          </p:cNvSpPr>
          <p:nvPr/>
        </p:nvSpPr>
        <p:spPr>
          <a:xfrm>
            <a:off x="1776695" y="320186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+mj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E33AB7-3C3D-D448-B05A-8D08782F5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695" y="3057209"/>
            <a:ext cx="8337506" cy="1534889"/>
          </a:xfrm>
        </p:spPr>
        <p:txBody>
          <a:bodyPr/>
          <a:lstStyle/>
          <a:p>
            <a:r>
              <a:rPr lang="en-US" dirty="0"/>
              <a:t>K8S Security Best </a:t>
            </a:r>
            <a:r>
              <a:rPr lang="en-US" dirty="0" err="1"/>
              <a:t>Practise</a:t>
            </a:r>
            <a:br>
              <a:rPr lang="en-US" dirty="0"/>
            </a:br>
            <a:r>
              <a:rPr lang="en-US" altLang="zh-CN" sz="2800" dirty="0" err="1"/>
              <a:t>Multus</a:t>
            </a: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282338-5547-6846-88E7-206829385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LiuGang</a:t>
            </a:r>
            <a:r>
              <a:rPr lang="en-US" altLang="zh-CN" dirty="0"/>
              <a:t> 2024-04-28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EKS IAM</a:t>
            </a:r>
            <a:r>
              <a:rPr lang="zh-CN" altLang="en-US" dirty="0"/>
              <a:t>角色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40A4D-101B-F1E2-01E6-6E1FB68F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3" y="835607"/>
            <a:ext cx="11723111" cy="249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8A04D-CD03-3760-CFBE-353509C1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3" y="3526325"/>
            <a:ext cx="8922761" cy="2767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4FE30-0949-6456-F519-A0CE9861A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14" y="3331675"/>
            <a:ext cx="6799153" cy="35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</a:t>
            </a:r>
            <a:r>
              <a:rPr lang="en-US" altLang="zh-CN" dirty="0"/>
              <a:t>EKS IAM</a:t>
            </a:r>
            <a:r>
              <a:rPr lang="zh-CN" altLang="en-US" dirty="0"/>
              <a:t>创建配置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69B4-C132-C2D6-22CC-C6A6D518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3" y="891766"/>
            <a:ext cx="8922761" cy="2767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9D683-F6DD-9C7C-67EB-485FCBC2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2" y="2824681"/>
            <a:ext cx="6799153" cy="35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cert-manager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DA0FC-2C7E-5C09-F8E4-91BD1BE7AB03}"/>
              </a:ext>
            </a:extLst>
          </p:cNvPr>
          <p:cNvSpPr txBox="1"/>
          <p:nvPr/>
        </p:nvSpPr>
        <p:spPr>
          <a:xfrm>
            <a:off x="353010" y="785016"/>
            <a:ext cx="10411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\</a:t>
            </a:r>
          </a:p>
          <a:p>
            <a:r>
              <a:rPr lang="en-US" dirty="0"/>
              <a:t>    --validate=false \</a:t>
            </a:r>
          </a:p>
          <a:p>
            <a:r>
              <a:rPr lang="en-US" dirty="0"/>
              <a:t>    -f https://github.com/jetstack/cert-manager/releases/download/v1.13.5/cert-manager.yaml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44C84-BD92-E426-43DF-4C8033EE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83" y="1846698"/>
            <a:ext cx="4830016" cy="42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控制器安装</a:t>
            </a:r>
            <a:r>
              <a:rPr lang="en-US" altLang="zh-CN" dirty="0"/>
              <a:t>-1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095E1-DE63-12D2-536E-D92035D789DA}"/>
              </a:ext>
            </a:extLst>
          </p:cNvPr>
          <p:cNvSpPr txBox="1"/>
          <p:nvPr/>
        </p:nvSpPr>
        <p:spPr>
          <a:xfrm>
            <a:off x="353011" y="1358080"/>
            <a:ext cx="11108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curl -Lo v2_7_1_full.yaml </a:t>
            </a:r>
            <a:r>
              <a:rPr lang="en-US" dirty="0">
                <a:hlinkClick r:id="rId2"/>
              </a:rPr>
              <a:t>https://github.com/kubernetes-sigs/aws-load-balancer-controller/releases/download/v2.7.1/v2_7_1_full.yaml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删除</a:t>
            </a:r>
            <a:r>
              <a:rPr lang="en-US" altLang="zh-CN" dirty="0" err="1"/>
              <a:t>yaml</a:t>
            </a:r>
            <a:r>
              <a:rPr lang="zh-CN" altLang="en-US" dirty="0"/>
              <a:t>中对应</a:t>
            </a:r>
            <a:r>
              <a:rPr lang="en-US" altLang="zh-CN" dirty="0" err="1"/>
              <a:t>ServiceAccount</a:t>
            </a:r>
            <a:r>
              <a:rPr lang="zh-CN" altLang="en-US" dirty="0"/>
              <a:t>内容，否则会覆盖上一步创建的相关</a:t>
            </a:r>
            <a:r>
              <a:rPr lang="en-US" altLang="zh-CN" dirty="0" err="1"/>
              <a:t>serviceaccount</a:t>
            </a:r>
            <a:r>
              <a:rPr lang="zh-CN" altLang="en-US" dirty="0"/>
              <a:t>信息</a:t>
            </a:r>
            <a:endParaRPr lang="en-US" altLang="zh-CN" dirty="0"/>
          </a:p>
          <a:p>
            <a:r>
              <a:rPr lang="en-US" dirty="0"/>
              <a:t>sed -</a:t>
            </a:r>
            <a:r>
              <a:rPr lang="en-US" dirty="0" err="1"/>
              <a:t>i.bak</a:t>
            </a:r>
            <a:r>
              <a:rPr lang="en-US" dirty="0"/>
              <a:t> -e '596,604d' ./v2_7_1_full.yaml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03D485-B620-DFF3-F6B0-1DCF8D03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85" y="3112406"/>
            <a:ext cx="3784423" cy="1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控制器安装</a:t>
            </a:r>
            <a:r>
              <a:rPr lang="en-US" altLang="zh-CN" dirty="0"/>
              <a:t>-2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600C7-1163-D73B-0D7C-5818429462CC}"/>
              </a:ext>
            </a:extLst>
          </p:cNvPr>
          <p:cNvSpPr txBox="1"/>
          <p:nvPr/>
        </p:nvSpPr>
        <p:spPr>
          <a:xfrm>
            <a:off x="353011" y="852142"/>
            <a:ext cx="111086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指定</a:t>
            </a:r>
            <a:r>
              <a:rPr lang="en-US" altLang="zh-CN" b="1" dirty="0"/>
              <a:t>EKS cluster</a:t>
            </a:r>
            <a:endParaRPr lang="en-US" b="1" dirty="0"/>
          </a:p>
          <a:p>
            <a:r>
              <a:rPr lang="en-US" dirty="0"/>
              <a:t>sed -</a:t>
            </a:r>
            <a:r>
              <a:rPr lang="en-US" dirty="0" err="1"/>
              <a:t>i.bak</a:t>
            </a:r>
            <a:r>
              <a:rPr lang="en-US" dirty="0"/>
              <a:t> -e '</a:t>
            </a:r>
            <a:r>
              <a:rPr lang="en-US" dirty="0" err="1"/>
              <a:t>s|your-cluster-name|</a:t>
            </a:r>
            <a:r>
              <a:rPr lang="en-US" dirty="0" err="1">
                <a:highlight>
                  <a:srgbClr val="FFFF00"/>
                </a:highlight>
              </a:rPr>
              <a:t>lg-elk-cluster</a:t>
            </a:r>
            <a:r>
              <a:rPr lang="en-US" dirty="0"/>
              <a:t>|' ./v2_7_1_full.yaml</a:t>
            </a:r>
          </a:p>
          <a:p>
            <a:endParaRPr lang="en-US" dirty="0"/>
          </a:p>
          <a:p>
            <a:r>
              <a:rPr lang="zh-CN" altLang="en-US" b="1" dirty="0"/>
              <a:t>指定镜像源</a:t>
            </a:r>
            <a:endParaRPr lang="en-US" b="1" dirty="0"/>
          </a:p>
          <a:p>
            <a:r>
              <a:rPr lang="en-US" dirty="0"/>
              <a:t>sed -</a:t>
            </a:r>
            <a:r>
              <a:rPr lang="en-US" dirty="0" err="1"/>
              <a:t>i.bak</a:t>
            </a:r>
            <a:r>
              <a:rPr lang="en-US" dirty="0"/>
              <a:t> -e '</a:t>
            </a:r>
            <a:r>
              <a:rPr lang="en-US" dirty="0" err="1"/>
              <a:t>s|public.ecr.aws</a:t>
            </a:r>
            <a:r>
              <a:rPr lang="en-US" dirty="0"/>
              <a:t>/</a:t>
            </a:r>
            <a:r>
              <a:rPr lang="en-US" dirty="0" err="1"/>
              <a:t>eks</a:t>
            </a:r>
            <a:r>
              <a:rPr lang="en-US" dirty="0"/>
              <a:t>/</a:t>
            </a:r>
            <a:r>
              <a:rPr lang="en-US" dirty="0" err="1"/>
              <a:t>aws-load-balancer-controller|</a:t>
            </a:r>
            <a:r>
              <a:rPr lang="en-US" b="0" i="0" dirty="0" err="1">
                <a:solidFill>
                  <a:srgbClr val="16191F"/>
                </a:solidFill>
                <a:effectLst/>
                <a:highlight>
                  <a:srgbClr val="F9F9F9"/>
                </a:highlight>
                <a:latin typeface="Monaco"/>
              </a:rPr>
              <a:t>public.ecr.aws</a:t>
            </a:r>
            <a:r>
              <a:rPr lang="en-US" b="0" i="0" dirty="0">
                <a:solidFill>
                  <a:srgbClr val="16191F"/>
                </a:solidFill>
                <a:effectLst/>
                <a:highlight>
                  <a:srgbClr val="F9F9F9"/>
                </a:highlight>
                <a:latin typeface="Monaco"/>
              </a:rPr>
              <a:t>/</a:t>
            </a:r>
            <a:r>
              <a:rPr lang="en-US" b="0" i="0" dirty="0" err="1">
                <a:solidFill>
                  <a:srgbClr val="16191F"/>
                </a:solidFill>
                <a:effectLst/>
                <a:highlight>
                  <a:srgbClr val="F9F9F9"/>
                </a:highlight>
                <a:latin typeface="Monaco"/>
              </a:rPr>
              <a:t>eks</a:t>
            </a:r>
            <a:r>
              <a:rPr lang="en-US" b="0" i="0" dirty="0">
                <a:solidFill>
                  <a:srgbClr val="16191F"/>
                </a:solidFill>
                <a:effectLst/>
                <a:highlight>
                  <a:srgbClr val="F9F9F9"/>
                </a:highlight>
                <a:latin typeface="Monaco"/>
              </a:rPr>
              <a:t>/aws-load-balancer-controller:v2.7.1</a:t>
            </a:r>
            <a:r>
              <a:rPr lang="en-US" dirty="0"/>
              <a:t>|' ./v2_7_1_full.yaml</a:t>
            </a:r>
          </a:p>
          <a:p>
            <a:endParaRPr lang="en-US" dirty="0"/>
          </a:p>
          <a:p>
            <a:r>
              <a:rPr lang="zh-CN" altLang="en-US" dirty="0"/>
              <a:t>下载</a:t>
            </a:r>
            <a:r>
              <a:rPr lang="en-US" dirty="0" err="1"/>
              <a:t>IngressClass</a:t>
            </a:r>
            <a:r>
              <a:rPr lang="zh-CN" altLang="en-US" dirty="0"/>
              <a:t>和</a:t>
            </a:r>
            <a:r>
              <a:rPr lang="en-US" altLang="zh-CN" dirty="0" err="1"/>
              <a:t>IngressClassParams</a:t>
            </a:r>
            <a:r>
              <a:rPr lang="en-US" altLang="zh-CN" dirty="0"/>
              <a:t> YAML</a:t>
            </a:r>
            <a:endParaRPr lang="en-US" dirty="0"/>
          </a:p>
          <a:p>
            <a:r>
              <a:rPr lang="it-IT" dirty="0"/>
              <a:t>curl -Lo v2_7_1_ingclass.yaml https://github.com/kubernetes-sigs/aws-load-balancer-controller/releases/download/v2.7.1/v2_7_1_ingclass.yaml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D980E-B8EB-20A3-6584-D9EF35B1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1" y="5824344"/>
            <a:ext cx="4742397" cy="476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D3CF60-63C9-80F4-210B-E197B468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1" y="3834925"/>
            <a:ext cx="7369595" cy="181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F2FDB-F0CB-A5CA-039F-7BA02EE1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86" y="5815437"/>
            <a:ext cx="6883652" cy="4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</a:t>
            </a:r>
            <a:r>
              <a:rPr lang="zh-CN" altLang="en-US" dirty="0"/>
              <a:t>环境校验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B9F9-952D-7E58-95F0-7103152CE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3" y="868048"/>
            <a:ext cx="8715375" cy="2695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0785B-C6C8-C823-EA6C-E3634CF0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2" y="3976734"/>
            <a:ext cx="8712781" cy="10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ECR</a:t>
            </a:r>
            <a:r>
              <a:rPr lang="zh-CN" altLang="en-US" dirty="0"/>
              <a:t>镜像库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B0C67-BA39-FD14-DD80-6ED5B089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2" y="914399"/>
            <a:ext cx="4427834" cy="3971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816F-C8CA-C830-5427-3EE98B95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56" y="2200438"/>
            <a:ext cx="7179412" cy="1652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7DCAA-4037-9B9F-113A-74DEE854228C}"/>
              </a:ext>
            </a:extLst>
          </p:cNvPr>
          <p:cNvSpPr txBox="1"/>
          <p:nvPr/>
        </p:nvSpPr>
        <p:spPr>
          <a:xfrm>
            <a:off x="353011" y="5334127"/>
            <a:ext cx="60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直接在</a:t>
            </a:r>
            <a:r>
              <a:rPr lang="en-US" altLang="zh-CN" dirty="0"/>
              <a:t>AWS Console</a:t>
            </a:r>
            <a:r>
              <a:rPr lang="zh-CN" altLang="en-US" dirty="0"/>
              <a:t>界面创建即可，用于存储</a:t>
            </a:r>
            <a:r>
              <a:rPr lang="en-US" altLang="zh-CN" dirty="0"/>
              <a:t>CFOS</a:t>
            </a:r>
            <a:r>
              <a:rPr lang="zh-CN" altLang="en-US" dirty="0"/>
              <a:t>镜像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</a:t>
            </a:r>
            <a:r>
              <a:rPr lang="en-US" altLang="zh-CN" dirty="0"/>
              <a:t>CFOS</a:t>
            </a:r>
            <a:r>
              <a:rPr lang="zh-CN" altLang="en-US" dirty="0"/>
              <a:t>镜像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D0325-DA2E-6276-708A-A9AED2138838}"/>
              </a:ext>
            </a:extLst>
          </p:cNvPr>
          <p:cNvSpPr txBox="1"/>
          <p:nvPr/>
        </p:nvSpPr>
        <p:spPr>
          <a:xfrm>
            <a:off x="353011" y="92345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上传</a:t>
            </a:r>
            <a:r>
              <a:rPr lang="en-US" altLang="zh-CN" dirty="0"/>
              <a:t>CFOS</a:t>
            </a:r>
            <a:r>
              <a:rPr lang="zh-CN" altLang="en-US" dirty="0"/>
              <a:t>镜像到操作设备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B9E1D-A04E-6F9E-7608-F2AC56B7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8" y="1497146"/>
            <a:ext cx="7981950" cy="3295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83335-75A8-7040-2ACD-ABFAEC0BFDF1}"/>
              </a:ext>
            </a:extLst>
          </p:cNvPr>
          <p:cNvSpPr txBox="1"/>
          <p:nvPr/>
        </p:nvSpPr>
        <p:spPr>
          <a:xfrm>
            <a:off x="466347" y="5037688"/>
            <a:ext cx="9546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https://info.fortinet.com/files/ContainerFortiOS/v7.00/images/build0250/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我测试版本推荐</a:t>
            </a:r>
            <a:r>
              <a:rPr lang="en-US" altLang="zh-CN" dirty="0"/>
              <a:t>build250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加载镜像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DB5A1-B85F-FE47-9C81-DBE922E1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37" y="1617340"/>
            <a:ext cx="11298725" cy="1992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A36C4-B158-1A6F-6BEE-3029292346CD}"/>
              </a:ext>
            </a:extLst>
          </p:cNvPr>
          <p:cNvSpPr txBox="1"/>
          <p:nvPr/>
        </p:nvSpPr>
        <p:spPr>
          <a:xfrm>
            <a:off x="425513" y="1176950"/>
            <a:ext cx="90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docker load -i FOS_X64_DOCKER-v7-build0250-FORTINET.tar  </a:t>
            </a:r>
            <a:r>
              <a:rPr lang="zh-CN" altLang="en-US" dirty="0"/>
              <a:t>加载镜像到</a:t>
            </a:r>
            <a:r>
              <a:rPr lang="en-US" altLang="zh-CN" dirty="0"/>
              <a:t>image list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574CE-2ED7-4BA5-1178-84D5CCA2825C}"/>
              </a:ext>
            </a:extLst>
          </p:cNvPr>
          <p:cNvSpPr txBox="1"/>
          <p:nvPr/>
        </p:nvSpPr>
        <p:spPr>
          <a:xfrm>
            <a:off x="446637" y="3680865"/>
            <a:ext cx="1102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tag </a:t>
            </a:r>
            <a:r>
              <a:rPr lang="en-US" dirty="0" err="1"/>
              <a:t>fos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3215XXXXXXXX</a:t>
            </a:r>
            <a:r>
              <a:rPr lang="en-US" dirty="0"/>
              <a:t>.dkr.ecr.cn-northwest-1.amazonaws.com.cn/</a:t>
            </a:r>
            <a:r>
              <a:rPr lang="en-US" dirty="0">
                <a:highlight>
                  <a:srgbClr val="FFFF00"/>
                </a:highlight>
              </a:rPr>
              <a:t>lg-repository:250</a:t>
            </a:r>
            <a:r>
              <a:rPr lang="en-US" dirty="0"/>
              <a:t> </a:t>
            </a:r>
            <a:r>
              <a:rPr lang="zh-CN" altLang="en-US" dirty="0"/>
              <a:t>给镜像打</a:t>
            </a:r>
            <a:r>
              <a:rPr lang="en-US" altLang="zh-CN" dirty="0"/>
              <a:t>Tag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EB713-7326-AA0A-A4E2-884FF6AB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6" y="4201018"/>
            <a:ext cx="11298725" cy="15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推送镜像到</a:t>
            </a:r>
            <a:r>
              <a:rPr lang="en-US" altLang="zh-CN" dirty="0"/>
              <a:t>ECR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9C04-7821-8AF8-F1E3-44C3083D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1" y="1704314"/>
            <a:ext cx="10536260" cy="1009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6291B-868B-F65B-D134-C258C7B8D44B}"/>
              </a:ext>
            </a:extLst>
          </p:cNvPr>
          <p:cNvSpPr txBox="1"/>
          <p:nvPr/>
        </p:nvSpPr>
        <p:spPr>
          <a:xfrm>
            <a:off x="353011" y="1231272"/>
            <a:ext cx="1045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push </a:t>
            </a:r>
            <a:r>
              <a:rPr lang="en-US" dirty="0">
                <a:highlight>
                  <a:srgbClr val="FFFF00"/>
                </a:highlight>
              </a:rPr>
              <a:t>3215XXXXXXXX</a:t>
            </a:r>
            <a:r>
              <a:rPr lang="en-US" dirty="0"/>
              <a:t>.dkr.ecr.cn-northwest-1.amazonaws.com.cn/</a:t>
            </a:r>
            <a:r>
              <a:rPr lang="en-US" dirty="0">
                <a:highlight>
                  <a:srgbClr val="FFFF00"/>
                </a:highlight>
              </a:rPr>
              <a:t>lg-repository:250 </a:t>
            </a:r>
            <a:r>
              <a:rPr lang="zh-CN" altLang="en-US" dirty="0"/>
              <a:t>推送镜像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A1BDB-D47C-799A-938E-C973C2DC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1" y="2959802"/>
            <a:ext cx="10556920" cy="28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58" y="191246"/>
            <a:ext cx="10515600" cy="535120"/>
          </a:xfrm>
        </p:spPr>
        <p:txBody>
          <a:bodyPr/>
          <a:lstStyle/>
          <a:p>
            <a:r>
              <a:rPr lang="zh-CN" altLang="en-US" dirty="0"/>
              <a:t>架构拓扑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9FF186-1ACD-3AD2-0E24-D69658FC8B84}"/>
              </a:ext>
            </a:extLst>
          </p:cNvPr>
          <p:cNvGrpSpPr/>
          <p:nvPr/>
        </p:nvGrpSpPr>
        <p:grpSpPr>
          <a:xfrm>
            <a:off x="1124996" y="2195252"/>
            <a:ext cx="2926659" cy="3371359"/>
            <a:chOff x="3388963" y="1577632"/>
            <a:chExt cx="1880301" cy="879054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45966A79-0BAB-219F-DCE7-C3390E7B0298}"/>
                </a:ext>
              </a:extLst>
            </p:cNvPr>
            <p:cNvSpPr/>
            <p:nvPr/>
          </p:nvSpPr>
          <p:spPr>
            <a:xfrm>
              <a:off x="3388963" y="1577632"/>
              <a:ext cx="1880301" cy="714500"/>
            </a:xfrm>
            <a:prstGeom prst="roundRect">
              <a:avLst>
                <a:gd name="adj" fmla="val 9818"/>
              </a:avLst>
            </a:prstGeom>
            <a:solidFill>
              <a:srgbClr val="E4E8EE"/>
            </a:solidFill>
            <a:ln w="6350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  <a:latin typeface="BMWTypeCondensedLight" pitchFamily="34" charset="0"/>
                <a:cs typeface="Helvetica Neue"/>
              </a:endParaRPr>
            </a:p>
          </p:txBody>
        </p:sp>
        <p:sp>
          <p:nvSpPr>
            <p:cNvPr id="20" name="矩形 322">
              <a:extLst>
                <a:ext uri="{FF2B5EF4-FFF2-40B4-BE49-F238E27FC236}">
                  <a16:creationId xmlns:a16="http://schemas.microsoft.com/office/drawing/2014/main" id="{862DBBA3-023A-F134-B8A4-B63B8DCB7D63}"/>
                </a:ext>
              </a:extLst>
            </p:cNvPr>
            <p:cNvSpPr/>
            <p:nvPr/>
          </p:nvSpPr>
          <p:spPr>
            <a:xfrm>
              <a:off x="4842544" y="2210465"/>
              <a:ext cx="4267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3F7BFD"/>
                  </a:solidFill>
                  <a:latin typeface="BMWTypeCondensedLight" pitchFamily="34" charset="0"/>
                </a:rPr>
                <a:t>AZ1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BC0D7-38AB-DC3A-90C7-D2D8DE63279B}"/>
              </a:ext>
            </a:extLst>
          </p:cNvPr>
          <p:cNvGrpSpPr/>
          <p:nvPr/>
        </p:nvGrpSpPr>
        <p:grpSpPr>
          <a:xfrm>
            <a:off x="4900863" y="2195253"/>
            <a:ext cx="3049315" cy="3371359"/>
            <a:chOff x="3400107" y="2459129"/>
            <a:chExt cx="1962031" cy="877154"/>
          </a:xfrm>
        </p:grpSpPr>
        <p:sp>
          <p:nvSpPr>
            <p:cNvPr id="8" name="Rounded Rectangle 21">
              <a:extLst>
                <a:ext uri="{FF2B5EF4-FFF2-40B4-BE49-F238E27FC236}">
                  <a16:creationId xmlns:a16="http://schemas.microsoft.com/office/drawing/2014/main" id="{EC2D8314-AA6D-1BB1-94A2-D0A752448FE7}"/>
                </a:ext>
              </a:extLst>
            </p:cNvPr>
            <p:cNvSpPr/>
            <p:nvPr/>
          </p:nvSpPr>
          <p:spPr>
            <a:xfrm>
              <a:off x="3400107" y="2459129"/>
              <a:ext cx="1880301" cy="714500"/>
            </a:xfrm>
            <a:prstGeom prst="roundRect">
              <a:avLst>
                <a:gd name="adj" fmla="val 9818"/>
              </a:avLst>
            </a:prstGeom>
            <a:solidFill>
              <a:srgbClr val="E4E8EE"/>
            </a:solidFill>
            <a:ln w="6350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  <a:latin typeface="BMWTypeCondensedLight" pitchFamily="34" charset="0"/>
                <a:cs typeface="Helvetica Neue"/>
              </a:endParaRPr>
            </a:p>
          </p:txBody>
        </p:sp>
        <p:sp>
          <p:nvSpPr>
            <p:cNvPr id="21" name="矩形 322">
              <a:extLst>
                <a:ext uri="{FF2B5EF4-FFF2-40B4-BE49-F238E27FC236}">
                  <a16:creationId xmlns:a16="http://schemas.microsoft.com/office/drawing/2014/main" id="{CAABB20A-7FD5-86F7-FF2B-2DA8E92B4DC9}"/>
                </a:ext>
              </a:extLst>
            </p:cNvPr>
            <p:cNvSpPr/>
            <p:nvPr/>
          </p:nvSpPr>
          <p:spPr>
            <a:xfrm>
              <a:off x="4935418" y="3090062"/>
              <a:ext cx="4267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3F7BFD"/>
                  </a:solidFill>
                  <a:latin typeface="BMWTypeCondensedLight" pitchFamily="34" charset="0"/>
                </a:rPr>
                <a:t>AZ2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2389B1-0944-D738-A4A3-E763E615BEEE}"/>
              </a:ext>
            </a:extLst>
          </p:cNvPr>
          <p:cNvGrpSpPr/>
          <p:nvPr/>
        </p:nvGrpSpPr>
        <p:grpSpPr>
          <a:xfrm>
            <a:off x="697831" y="1329480"/>
            <a:ext cx="7365387" cy="4044626"/>
            <a:chOff x="1977248" y="1126891"/>
            <a:chExt cx="7295088" cy="4471803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F10F9221-5164-A686-58A6-C3B9F83D8849}"/>
                </a:ext>
              </a:extLst>
            </p:cNvPr>
            <p:cNvSpPr/>
            <p:nvPr/>
          </p:nvSpPr>
          <p:spPr>
            <a:xfrm>
              <a:off x="1977248" y="1126891"/>
              <a:ext cx="7295088" cy="4471803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ln w="0"/>
                  <a:solidFill>
                    <a:srgbClr val="1E8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 App </a:t>
              </a:r>
              <a:r>
                <a:rPr lang="en-US" sz="1200" dirty="0">
                  <a:ln w="0"/>
                  <a:solidFill>
                    <a:srgbClr val="1E8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VPC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C26861-287E-8E81-7069-27114344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3219" y="1142933"/>
              <a:ext cx="509449" cy="235449"/>
            </a:xfrm>
            <a:prstGeom prst="rect">
              <a:avLst/>
            </a:prstGeom>
          </p:spPr>
        </p:pic>
      </p:grpSp>
      <p:pic>
        <p:nvPicPr>
          <p:cNvPr id="33" name="Graphic 23">
            <a:extLst>
              <a:ext uri="{FF2B5EF4-FFF2-40B4-BE49-F238E27FC236}">
                <a16:creationId xmlns:a16="http://schemas.microsoft.com/office/drawing/2014/main" id="{34F7708C-A59D-F073-180A-1D5BCDA7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9" y="3680481"/>
            <a:ext cx="686406" cy="68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A36B6E-EB63-E2E1-7A11-6209095976F7}"/>
              </a:ext>
            </a:extLst>
          </p:cNvPr>
          <p:cNvSpPr txBox="1"/>
          <p:nvPr/>
        </p:nvSpPr>
        <p:spPr>
          <a:xfrm>
            <a:off x="2051849" y="445661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Node-1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6CEEF-5D7F-0F27-6BC1-4D91AC1DE6F3}"/>
              </a:ext>
            </a:extLst>
          </p:cNvPr>
          <p:cNvSpPr txBox="1"/>
          <p:nvPr/>
        </p:nvSpPr>
        <p:spPr>
          <a:xfrm>
            <a:off x="6250472" y="445661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Node-2</a:t>
            </a:r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EE9F98A-46CE-0C86-001D-32D216D5B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32" y="1653464"/>
            <a:ext cx="508877" cy="50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E3AB2B-301D-E701-7F88-3037475119C2}"/>
              </a:ext>
            </a:extLst>
          </p:cNvPr>
          <p:cNvSpPr txBox="1"/>
          <p:nvPr/>
        </p:nvSpPr>
        <p:spPr>
          <a:xfrm>
            <a:off x="4176862" y="21623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NLB</a:t>
            </a:r>
          </a:p>
        </p:txBody>
      </p:sp>
      <p:pic>
        <p:nvPicPr>
          <p:cNvPr id="41" name="Graphic 23">
            <a:extLst>
              <a:ext uri="{FF2B5EF4-FFF2-40B4-BE49-F238E27FC236}">
                <a16:creationId xmlns:a16="http://schemas.microsoft.com/office/drawing/2014/main" id="{D1A0003A-6216-5562-13D7-4DA8FB6F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97" y="3680481"/>
            <a:ext cx="686406" cy="68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20">
            <a:extLst>
              <a:ext uri="{FF2B5EF4-FFF2-40B4-BE49-F238E27FC236}">
                <a16:creationId xmlns:a16="http://schemas.microsoft.com/office/drawing/2014/main" id="{B3840896-2457-699E-EB75-060977C2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32" y="3155255"/>
            <a:ext cx="531756" cy="53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209CC5-1073-E59F-C346-982AC589B711}"/>
              </a:ext>
            </a:extLst>
          </p:cNvPr>
          <p:cNvSpPr txBox="1"/>
          <p:nvPr/>
        </p:nvSpPr>
        <p:spPr>
          <a:xfrm>
            <a:off x="4176862" y="36870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ECR</a:t>
            </a:r>
          </a:p>
        </p:txBody>
      </p:sp>
      <p:pic>
        <p:nvPicPr>
          <p:cNvPr id="44" name="Graphic 6">
            <a:extLst>
              <a:ext uri="{FF2B5EF4-FFF2-40B4-BE49-F238E27FC236}">
                <a16:creationId xmlns:a16="http://schemas.microsoft.com/office/drawing/2014/main" id="{DA1D604F-E7C0-5913-8112-F65C3066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88" y="3431915"/>
            <a:ext cx="266932" cy="26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8">
            <a:extLst>
              <a:ext uri="{FF2B5EF4-FFF2-40B4-BE49-F238E27FC236}">
                <a16:creationId xmlns:a16="http://schemas.microsoft.com/office/drawing/2014/main" id="{E258CEF3-A0FA-3E37-3F14-497AE73A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08" y="3421133"/>
            <a:ext cx="266932" cy="26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AutoShape 4" descr="Product, Container">
            <a:extLst>
              <a:ext uri="{FF2B5EF4-FFF2-40B4-BE49-F238E27FC236}">
                <a16:creationId xmlns:a16="http://schemas.microsoft.com/office/drawing/2014/main" id="{C12ED2DD-8083-AB9A-6EED-A4845AE2C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8463" y="34610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8778E23-67B1-56E6-636D-D7E48043D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347" y="3698848"/>
            <a:ext cx="357496" cy="3574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F3579AD-88C2-17C6-17F2-045CCB0C3F7F}"/>
              </a:ext>
            </a:extLst>
          </p:cNvPr>
          <p:cNvSpPr txBox="1"/>
          <p:nvPr/>
        </p:nvSpPr>
        <p:spPr>
          <a:xfrm>
            <a:off x="2794377" y="379611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CF</a:t>
            </a:r>
            <a:r>
              <a:rPr lang="en-US" altLang="zh-CN" sz="1200" dirty="0" err="1"/>
              <a:t>os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BE5595-E0E2-6EC2-2B91-A239E70B3B4B}"/>
              </a:ext>
            </a:extLst>
          </p:cNvPr>
          <p:cNvSpPr txBox="1"/>
          <p:nvPr/>
        </p:nvSpPr>
        <p:spPr>
          <a:xfrm>
            <a:off x="8188425" y="267802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Cfos</a:t>
            </a:r>
            <a:r>
              <a:rPr lang="zh-CN" altLang="en-US" dirty="0"/>
              <a:t>部署以</a:t>
            </a:r>
            <a:r>
              <a:rPr lang="en-US" altLang="zh-CN" dirty="0"/>
              <a:t>Pod</a:t>
            </a:r>
            <a:r>
              <a:rPr lang="zh-CN" altLang="en-US" dirty="0"/>
              <a:t>方式部署在容器内部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 err="1"/>
              <a:t>Cfos</a:t>
            </a:r>
            <a:r>
              <a:rPr lang="zh-CN" altLang="en-US" dirty="0"/>
              <a:t>通过</a:t>
            </a:r>
            <a:r>
              <a:rPr lang="en-US" altLang="zh-CN" dirty="0" err="1"/>
              <a:t>loadbalancer</a:t>
            </a:r>
            <a:r>
              <a:rPr lang="zh-CN" altLang="en-US" dirty="0"/>
              <a:t>方式集成外部</a:t>
            </a:r>
            <a:endParaRPr lang="en-US" altLang="zh-CN" dirty="0"/>
          </a:p>
          <a:p>
            <a:r>
              <a:rPr lang="en-US" altLang="zh-CN" dirty="0"/>
              <a:t>NLB</a:t>
            </a:r>
            <a:r>
              <a:rPr lang="zh-CN" altLang="en-US" dirty="0"/>
              <a:t>实现流量转发通信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4EDC1-535C-A9BB-CBEC-3816ABF3A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201" y="3666460"/>
            <a:ext cx="357496" cy="357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FD0A9-C3EF-4DC8-9460-263DF6A1B2E5}"/>
              </a:ext>
            </a:extLst>
          </p:cNvPr>
          <p:cNvSpPr txBox="1"/>
          <p:nvPr/>
        </p:nvSpPr>
        <p:spPr>
          <a:xfrm>
            <a:off x="6942231" y="376372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CF</a:t>
            </a:r>
            <a:r>
              <a:rPr lang="en-US" altLang="zh-CN" sz="1200" dirty="0" err="1"/>
              <a:t>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202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EAB16-E79E-C4AE-BFFA-837BE093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2" y="1102441"/>
            <a:ext cx="5137511" cy="465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CC07-E58C-EDF5-813C-77D03657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08" y="3257344"/>
            <a:ext cx="6047505" cy="24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PV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F8308-738F-D8C9-DA81-5FB24AC3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85" y="1068465"/>
            <a:ext cx="5316605" cy="341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0B96F-443A-AFD3-903C-9250E949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5" y="5489497"/>
            <a:ext cx="8496300" cy="600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DB6B8-D910-75C7-18D7-9F222C28AFD7}"/>
              </a:ext>
            </a:extLst>
          </p:cNvPr>
          <p:cNvSpPr txBox="1"/>
          <p:nvPr/>
        </p:nvSpPr>
        <p:spPr>
          <a:xfrm>
            <a:off x="426300" y="5062210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部署</a:t>
            </a:r>
            <a:r>
              <a:rPr lang="en-US" altLang="zh-CN" dirty="0"/>
              <a:t>PV</a:t>
            </a:r>
            <a:r>
              <a:rPr lang="zh-CN" altLang="en-US" dirty="0"/>
              <a:t>后</a:t>
            </a:r>
            <a:r>
              <a:rPr lang="en-US" altLang="zh-CN" dirty="0"/>
              <a:t>status</a:t>
            </a:r>
            <a:r>
              <a:rPr lang="zh-CN" altLang="en-US" dirty="0"/>
              <a:t>是</a:t>
            </a:r>
            <a:r>
              <a:rPr lang="en-US" altLang="zh-CN" dirty="0"/>
              <a:t>available </a:t>
            </a:r>
            <a:r>
              <a:rPr lang="zh-CN" altLang="en-US" dirty="0"/>
              <a:t>部署</a:t>
            </a:r>
            <a:r>
              <a:rPr lang="en-US" altLang="zh-CN" dirty="0"/>
              <a:t>PVC</a:t>
            </a:r>
            <a:r>
              <a:rPr lang="zh-CN" altLang="en-US" dirty="0"/>
              <a:t>后，</a:t>
            </a:r>
            <a:r>
              <a:rPr lang="en-US" altLang="zh-CN" dirty="0"/>
              <a:t>status will change to Bound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PVC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4B1D-D8EF-621F-19DA-3D01191C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6" y="993283"/>
            <a:ext cx="6044067" cy="308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483B8-8FD5-50E9-A215-2A417821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6" y="5179587"/>
            <a:ext cx="7347429" cy="685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DA905-ECDB-ED54-674C-9CCAA84A2484}"/>
              </a:ext>
            </a:extLst>
          </p:cNvPr>
          <p:cNvSpPr txBox="1"/>
          <p:nvPr/>
        </p:nvSpPr>
        <p:spPr>
          <a:xfrm>
            <a:off x="432740" y="4759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验证</a:t>
            </a:r>
            <a:r>
              <a:rPr lang="en-US" altLang="zh-CN" dirty="0"/>
              <a:t>PVC</a:t>
            </a:r>
            <a:r>
              <a:rPr lang="zh-CN" altLang="en-US" dirty="0"/>
              <a:t>状态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RBAC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45BE-964E-AF49-2907-5B76D1E9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4" y="769544"/>
            <a:ext cx="4525181" cy="5420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C838E-6597-618A-8631-1D0F3CE8DF00}"/>
              </a:ext>
            </a:extLst>
          </p:cNvPr>
          <p:cNvSpPr txBox="1"/>
          <p:nvPr/>
        </p:nvSpPr>
        <p:spPr>
          <a:xfrm>
            <a:off x="5441829" y="2453489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用于给</a:t>
            </a:r>
            <a:r>
              <a:rPr lang="en-US" altLang="zh-CN" dirty="0"/>
              <a:t>CFOS</a:t>
            </a:r>
            <a:r>
              <a:rPr lang="zh-CN" altLang="en-US" dirty="0"/>
              <a:t>配置授权和角色绑定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/>
              <a:t>CFOS YAML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6B4AC-6069-7C27-1783-1EB2E522E2FD}"/>
              </a:ext>
            </a:extLst>
          </p:cNvPr>
          <p:cNvSpPr txBox="1"/>
          <p:nvPr/>
        </p:nvSpPr>
        <p:spPr>
          <a:xfrm>
            <a:off x="7423842" y="753512"/>
            <a:ext cx="46217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增加用户权限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NET_ADMIN </a:t>
            </a:r>
            <a:r>
              <a:rPr lang="zh-CN" altLang="en-US" dirty="0"/>
              <a:t>用于容器网络管理配置</a:t>
            </a:r>
            <a:endParaRPr lang="en-US" altLang="zh-CN" dirty="0"/>
          </a:p>
          <a:p>
            <a:r>
              <a:rPr lang="en-US" altLang="zh-CN" dirty="0"/>
              <a:t>SYS_ADMIN </a:t>
            </a:r>
            <a:r>
              <a:rPr lang="zh-CN" altLang="en-US" dirty="0"/>
              <a:t>用于容器系统管理</a:t>
            </a:r>
            <a:r>
              <a:rPr lang="en-US" altLang="zh-CN" dirty="0"/>
              <a:t>-</a:t>
            </a:r>
            <a:r>
              <a:rPr lang="zh-CN" altLang="en-US" dirty="0"/>
              <a:t>日志记录</a:t>
            </a:r>
            <a:endParaRPr lang="en-US" altLang="zh-CN" dirty="0"/>
          </a:p>
          <a:p>
            <a:r>
              <a:rPr lang="en-US" altLang="zh-CN" dirty="0"/>
              <a:t>NET_RAW    </a:t>
            </a:r>
            <a:r>
              <a:rPr lang="zh-CN" altLang="en-US" dirty="0"/>
              <a:t>用于抓包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修改</a:t>
            </a:r>
            <a:r>
              <a:rPr lang="en-US" altLang="zh-CN" dirty="0"/>
              <a:t>image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复制</a:t>
            </a:r>
            <a:r>
              <a:rPr lang="en-US" altLang="zh-CN" dirty="0"/>
              <a:t>ECR</a:t>
            </a:r>
            <a:r>
              <a:rPr lang="zh-CN" altLang="en-US" dirty="0"/>
              <a:t>上传镜像的</a:t>
            </a:r>
            <a:r>
              <a:rPr lang="en-US" altLang="zh-CN" dirty="0"/>
              <a:t>URI</a:t>
            </a:r>
            <a:r>
              <a:rPr lang="zh-CN" altLang="en-US" dirty="0"/>
              <a:t>即可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9CAB8-DF28-F39B-7C01-FDAE3F51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0" y="752475"/>
            <a:ext cx="68675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/>
              <a:t>license</a:t>
            </a:r>
            <a:r>
              <a:rPr lang="zh-CN" altLang="en-US" dirty="0"/>
              <a:t>信息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587F2C7-36EC-8ABA-DC4E-2851843D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2" y="1015166"/>
            <a:ext cx="7767224" cy="43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B0C15-6A3A-33D5-C756-49D6A5ECAE5B}"/>
              </a:ext>
            </a:extLst>
          </p:cNvPr>
          <p:cNvSpPr txBox="1"/>
          <p:nvPr/>
        </p:nvSpPr>
        <p:spPr>
          <a:xfrm>
            <a:off x="479032" y="5473502"/>
            <a:ext cx="478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复制</a:t>
            </a:r>
            <a:r>
              <a:rPr lang="en-US" altLang="zh-CN" dirty="0"/>
              <a:t>FGT license</a:t>
            </a:r>
            <a:r>
              <a:rPr lang="zh-CN" altLang="en-US" dirty="0"/>
              <a:t>文件内容，保持</a:t>
            </a:r>
            <a:r>
              <a:rPr lang="en-US" altLang="zh-CN" dirty="0"/>
              <a:t>6</a:t>
            </a:r>
            <a:r>
              <a:rPr lang="zh-CN" altLang="en-US" dirty="0"/>
              <a:t>个空格缩进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E8522-C573-29EE-6291-6895880AEBF6}"/>
              </a:ext>
            </a:extLst>
          </p:cNvPr>
          <p:cNvSpPr txBox="1"/>
          <p:nvPr/>
        </p:nvSpPr>
        <p:spPr>
          <a:xfrm>
            <a:off x="479032" y="6029608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kubectl</a:t>
            </a:r>
            <a:r>
              <a:rPr lang="en-US" altLang="zh-CN" dirty="0"/>
              <a:t> apply -f </a:t>
            </a:r>
            <a:r>
              <a:rPr lang="en-US" altLang="zh-CN" dirty="0" err="1"/>
              <a:t>xxx.yaml</a:t>
            </a:r>
            <a:r>
              <a:rPr lang="en-US" altLang="zh-CN" dirty="0"/>
              <a:t>  (license</a:t>
            </a:r>
            <a:r>
              <a:rPr lang="zh-CN" altLang="en-US" dirty="0"/>
              <a:t> </a:t>
            </a:r>
            <a:r>
              <a:rPr lang="en-US" altLang="zh-CN" dirty="0" err="1"/>
              <a:t>yaml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CFOS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682C6-F6C2-291F-10C1-371522A2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0" y="986875"/>
            <a:ext cx="7108150" cy="1890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FD3E4-F13F-02C9-FE47-3AB222FD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0" y="3063273"/>
            <a:ext cx="7916014" cy="28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4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CFOS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42395-0E0B-21C4-9C4B-AA48E31E78BD}"/>
              </a:ext>
            </a:extLst>
          </p:cNvPr>
          <p:cNvSpPr txBox="1"/>
          <p:nvPr/>
        </p:nvSpPr>
        <p:spPr>
          <a:xfrm>
            <a:off x="353011" y="905347"/>
            <a:ext cx="10947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用户名</a:t>
            </a:r>
            <a:r>
              <a:rPr lang="en-US" altLang="zh-CN" dirty="0"/>
              <a:t>admin </a:t>
            </a:r>
            <a:r>
              <a:rPr lang="zh-CN" altLang="en-US" dirty="0"/>
              <a:t>密码 无  </a:t>
            </a:r>
            <a:endParaRPr lang="en-US" altLang="zh-CN" dirty="0"/>
          </a:p>
          <a:p>
            <a:r>
              <a:rPr lang="en-US" dirty="0" err="1"/>
              <a:t>kubectl</a:t>
            </a:r>
            <a:r>
              <a:rPr lang="en-US" dirty="0"/>
              <a:t> exec -it fos-deployment-78df4b64d8-2c2pm -- </a:t>
            </a:r>
            <a:r>
              <a:rPr lang="en-US" dirty="0" err="1"/>
              <a:t>lxcsh</a:t>
            </a:r>
            <a:r>
              <a:rPr lang="en-US" dirty="0"/>
              <a:t> or   </a:t>
            </a:r>
            <a:r>
              <a:rPr lang="en-US" b="1" dirty="0">
                <a:solidFill>
                  <a:srgbClr val="FF0000"/>
                </a:solidFill>
              </a:rPr>
              <a:t>255GA</a:t>
            </a:r>
            <a:r>
              <a:rPr lang="zh-CN" altLang="en-US" b="1" dirty="0">
                <a:solidFill>
                  <a:srgbClr val="FF0000"/>
                </a:solidFill>
              </a:rPr>
              <a:t>版本后改成 </a:t>
            </a:r>
            <a:r>
              <a:rPr lang="en-US" altLang="zh-CN" b="1" dirty="0">
                <a:solidFill>
                  <a:srgbClr val="FF0000"/>
                </a:solidFill>
              </a:rPr>
              <a:t>-- bin/cli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kubectl</a:t>
            </a:r>
            <a:r>
              <a:rPr lang="en-US" dirty="0"/>
              <a:t> exec -it fos-deployment-78df4b64d8-2c2pm -- bash        </a:t>
            </a:r>
            <a:r>
              <a:rPr lang="zh-CN" altLang="en-US" dirty="0"/>
              <a:t>登录设备命令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6A06B-552D-ACD5-BE19-70E5446B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9" y="2166938"/>
            <a:ext cx="10583737" cy="2395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9051C-C853-6F4D-6D5C-E1FDD31B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99" y="4696192"/>
            <a:ext cx="8528555" cy="16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</a:t>
            </a:r>
            <a:r>
              <a:rPr lang="en-US" altLang="zh-CN" dirty="0"/>
              <a:t>CFOS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CC9DC-D739-D9EA-26EB-8ED1A5C2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4" y="1180995"/>
            <a:ext cx="7751030" cy="43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DNAT VIP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5A983-DE56-B18E-4083-A03B1DEA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2" y="834402"/>
            <a:ext cx="7508610" cy="2687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9DD9A-4B68-4EBA-FB96-83E5BB77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43" y="3728435"/>
            <a:ext cx="6561583" cy="27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36E16D4-1A7B-C172-4C04-14B3CC1F5525}"/>
              </a:ext>
            </a:extLst>
          </p:cNvPr>
          <p:cNvSpPr/>
          <p:nvPr/>
        </p:nvSpPr>
        <p:spPr>
          <a:xfrm>
            <a:off x="247650" y="1676401"/>
            <a:ext cx="7505700" cy="344805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2" y="238441"/>
            <a:ext cx="10515600" cy="535120"/>
          </a:xfrm>
        </p:spPr>
        <p:txBody>
          <a:bodyPr/>
          <a:lstStyle/>
          <a:p>
            <a:r>
              <a:rPr lang="zh-CN" altLang="en-US" dirty="0"/>
              <a:t>北向流量逻辑拓扑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CCFFB-9C89-AC94-FF4C-7669DCAD0FD0}"/>
              </a:ext>
            </a:extLst>
          </p:cNvPr>
          <p:cNvSpPr txBox="1"/>
          <p:nvPr/>
        </p:nvSpPr>
        <p:spPr>
          <a:xfrm>
            <a:off x="7992739" y="1430182"/>
            <a:ext cx="40831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1.Pod</a:t>
            </a:r>
            <a:r>
              <a:rPr lang="zh-CN" altLang="en-US" dirty="0"/>
              <a:t>真实应用通过</a:t>
            </a:r>
            <a:r>
              <a:rPr lang="en-US" altLang="zh-CN" dirty="0" err="1"/>
              <a:t>clusterip</a:t>
            </a:r>
            <a:r>
              <a:rPr lang="en-US" altLang="zh-CN" dirty="0"/>
              <a:t> service</a:t>
            </a:r>
            <a:r>
              <a:rPr lang="zh-CN" altLang="en-US" dirty="0"/>
              <a:t>将业务发布到</a:t>
            </a:r>
            <a:r>
              <a:rPr lang="en-US" altLang="zh-CN" dirty="0"/>
              <a:t>Pod</a:t>
            </a:r>
            <a:r>
              <a:rPr lang="zh-CN" altLang="en-US" dirty="0"/>
              <a:t>内形成固定</a:t>
            </a:r>
            <a:r>
              <a:rPr lang="en-US" altLang="zh-CN" dirty="0"/>
              <a:t>IP+</a:t>
            </a:r>
            <a:r>
              <a:rPr lang="zh-CN" altLang="en-US" dirty="0"/>
              <a:t>端口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altLang="zh-CN" dirty="0"/>
              <a:t>CFOS</a:t>
            </a:r>
            <a:r>
              <a:rPr lang="zh-CN" altLang="en-US" dirty="0"/>
              <a:t>通过</a:t>
            </a:r>
            <a:r>
              <a:rPr lang="en-US" altLang="zh-CN" dirty="0"/>
              <a:t>DNAT</a:t>
            </a:r>
            <a:r>
              <a:rPr lang="zh-CN" altLang="en-US" dirty="0"/>
              <a:t>，以</a:t>
            </a:r>
            <a:r>
              <a:rPr lang="en-US" altLang="zh-CN" dirty="0" err="1"/>
              <a:t>loadbalance</a:t>
            </a:r>
            <a:r>
              <a:rPr lang="en-US" altLang="zh-CN" dirty="0"/>
              <a:t> service</a:t>
            </a:r>
            <a:r>
              <a:rPr lang="zh-CN" altLang="en-US" dirty="0"/>
              <a:t>方式集成业务</a:t>
            </a:r>
            <a:r>
              <a:rPr lang="en-US" altLang="zh-CN" dirty="0" err="1"/>
              <a:t>clusterip</a:t>
            </a:r>
            <a:r>
              <a:rPr lang="en-US" altLang="zh-CN" dirty="0"/>
              <a:t>+</a:t>
            </a:r>
            <a:r>
              <a:rPr lang="zh-CN" altLang="en-US" dirty="0"/>
              <a:t>端口，发布到</a:t>
            </a:r>
            <a:r>
              <a:rPr lang="en-US" altLang="zh-CN" dirty="0"/>
              <a:t>NLB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zh-CN" altLang="en-US" dirty="0"/>
              <a:t>外部可以通过</a:t>
            </a:r>
            <a:r>
              <a:rPr lang="en-US" altLang="zh-CN" dirty="0"/>
              <a:t>NLB</a:t>
            </a:r>
            <a:r>
              <a:rPr lang="zh-CN" altLang="en-US" dirty="0"/>
              <a:t>访问</a:t>
            </a:r>
            <a:r>
              <a:rPr lang="en-US" altLang="zh-CN" dirty="0"/>
              <a:t>CFOS</a:t>
            </a:r>
            <a:r>
              <a:rPr lang="zh-CN" altLang="en-US" dirty="0"/>
              <a:t>的</a:t>
            </a:r>
            <a:r>
              <a:rPr lang="en-US" altLang="zh-CN" dirty="0"/>
              <a:t>DNAT VIP</a:t>
            </a:r>
            <a:r>
              <a:rPr lang="zh-CN" altLang="en-US" dirty="0"/>
              <a:t>来访问</a:t>
            </a:r>
            <a:r>
              <a:rPr lang="en-US" altLang="zh-CN" dirty="0"/>
              <a:t>Pod</a:t>
            </a:r>
            <a:r>
              <a:rPr lang="zh-CN" altLang="en-US" dirty="0"/>
              <a:t>的业务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总结：外网访问将被</a:t>
            </a:r>
            <a:r>
              <a:rPr lang="en-US" altLang="zh-CN" dirty="0"/>
              <a:t>CFOS</a:t>
            </a:r>
            <a:r>
              <a:rPr lang="zh-CN" altLang="en-US" dirty="0"/>
              <a:t>代理，实现安全流量检测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F26F6A-9468-7EA5-C063-703ED0F9DEAA}"/>
              </a:ext>
            </a:extLst>
          </p:cNvPr>
          <p:cNvGrpSpPr/>
          <p:nvPr/>
        </p:nvGrpSpPr>
        <p:grpSpPr>
          <a:xfrm>
            <a:off x="97011" y="1043733"/>
            <a:ext cx="7780162" cy="4585541"/>
            <a:chOff x="293052" y="1310434"/>
            <a:chExt cx="7521937" cy="423713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B6AC941-B8E9-55D8-77EE-A77C2C98752B}"/>
                </a:ext>
              </a:extLst>
            </p:cNvPr>
            <p:cNvGrpSpPr/>
            <p:nvPr/>
          </p:nvGrpSpPr>
          <p:grpSpPr>
            <a:xfrm>
              <a:off x="293052" y="1310434"/>
              <a:ext cx="7521937" cy="4237132"/>
              <a:chOff x="505324" y="1313437"/>
              <a:chExt cx="7521937" cy="42371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0234072-EB3F-7344-542D-583813C89398}"/>
                  </a:ext>
                </a:extLst>
              </p:cNvPr>
              <p:cNvGrpSpPr/>
              <p:nvPr/>
            </p:nvGrpSpPr>
            <p:grpSpPr>
              <a:xfrm>
                <a:off x="932490" y="2179209"/>
                <a:ext cx="2926659" cy="3371359"/>
                <a:chOff x="3388963" y="1577632"/>
                <a:chExt cx="1880301" cy="879054"/>
              </a:xfrm>
            </p:grpSpPr>
            <p:sp>
              <p:nvSpPr>
                <p:cNvPr id="4" name="Rounded Rectangle 21">
                  <a:extLst>
                    <a:ext uri="{FF2B5EF4-FFF2-40B4-BE49-F238E27FC236}">
                      <a16:creationId xmlns:a16="http://schemas.microsoft.com/office/drawing/2014/main" id="{F85A6761-56ED-5C98-1BB7-E21E32216510}"/>
                    </a:ext>
                  </a:extLst>
                </p:cNvPr>
                <p:cNvSpPr/>
                <p:nvPr/>
              </p:nvSpPr>
              <p:spPr>
                <a:xfrm>
                  <a:off x="3388963" y="1577632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5" name="矩形 322">
                  <a:extLst>
                    <a:ext uri="{FF2B5EF4-FFF2-40B4-BE49-F238E27FC236}">
                      <a16:creationId xmlns:a16="http://schemas.microsoft.com/office/drawing/2014/main" id="{0268A8A7-BB1F-149F-A847-2334FB04FCB5}"/>
                    </a:ext>
                  </a:extLst>
                </p:cNvPr>
                <p:cNvSpPr/>
                <p:nvPr/>
              </p:nvSpPr>
              <p:spPr>
                <a:xfrm>
                  <a:off x="4842544" y="2210465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AZ1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B7CF68A-9128-04B2-CC85-99B7C6C359F8}"/>
                  </a:ext>
                </a:extLst>
              </p:cNvPr>
              <p:cNvGrpSpPr/>
              <p:nvPr/>
            </p:nvGrpSpPr>
            <p:grpSpPr>
              <a:xfrm>
                <a:off x="4708357" y="2179210"/>
                <a:ext cx="3049315" cy="3371359"/>
                <a:chOff x="3400107" y="2459129"/>
                <a:chExt cx="1962031" cy="877154"/>
              </a:xfrm>
            </p:grpSpPr>
            <p:sp>
              <p:nvSpPr>
                <p:cNvPr id="7" name="Rounded Rectangle 21">
                  <a:extLst>
                    <a:ext uri="{FF2B5EF4-FFF2-40B4-BE49-F238E27FC236}">
                      <a16:creationId xmlns:a16="http://schemas.microsoft.com/office/drawing/2014/main" id="{6D38872B-C967-1BB1-4621-5E5E729A7C1F}"/>
                    </a:ext>
                  </a:extLst>
                </p:cNvPr>
                <p:cNvSpPr/>
                <p:nvPr/>
              </p:nvSpPr>
              <p:spPr>
                <a:xfrm>
                  <a:off x="3400107" y="2459129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8" name="矩形 322">
                  <a:extLst>
                    <a:ext uri="{FF2B5EF4-FFF2-40B4-BE49-F238E27FC236}">
                      <a16:creationId xmlns:a16="http://schemas.microsoft.com/office/drawing/2014/main" id="{777AC173-420D-0512-062D-B699B4A4A60D}"/>
                    </a:ext>
                  </a:extLst>
                </p:cNvPr>
                <p:cNvSpPr/>
                <p:nvPr/>
              </p:nvSpPr>
              <p:spPr>
                <a:xfrm>
                  <a:off x="4935418" y="3090062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265C8D-E132-2642-DC36-47AC0F48C336}"/>
                  </a:ext>
                </a:extLst>
              </p:cNvPr>
              <p:cNvGrpSpPr/>
              <p:nvPr/>
            </p:nvGrpSpPr>
            <p:grpSpPr>
              <a:xfrm>
                <a:off x="505324" y="1313437"/>
                <a:ext cx="7521937" cy="4112601"/>
                <a:chOff x="1977247" y="1126891"/>
                <a:chExt cx="7450144" cy="4546957"/>
              </a:xfrm>
            </p:grpSpPr>
            <p:sp>
              <p:nvSpPr>
                <p:cNvPr id="10" name="Rectangle 6">
                  <a:extLst>
                    <a:ext uri="{FF2B5EF4-FFF2-40B4-BE49-F238E27FC236}">
                      <a16:creationId xmlns:a16="http://schemas.microsoft.com/office/drawing/2014/main" id="{4CA30263-9437-90D1-5331-6F91E458F77C}"/>
                    </a:ext>
                  </a:extLst>
                </p:cNvPr>
                <p:cNvSpPr/>
                <p:nvPr/>
              </p:nvSpPr>
              <p:spPr>
                <a:xfrm>
                  <a:off x="1977247" y="1126891"/>
                  <a:ext cx="7450144" cy="4546957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     App </a:t>
                  </a: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VPC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21C1F5B-770D-25B2-7B9D-A6A46F0E5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93219" y="1142933"/>
                  <a:ext cx="509449" cy="235449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04D16-554C-4875-4A67-6A6A445CB7C4}"/>
                  </a:ext>
                </a:extLst>
              </p:cNvPr>
              <p:cNvSpPr txBox="1"/>
              <p:nvPr/>
            </p:nvSpPr>
            <p:spPr>
              <a:xfrm>
                <a:off x="2002555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C8C644-8ACB-A082-226E-270082A1A829}"/>
                  </a:ext>
                </a:extLst>
              </p:cNvPr>
              <p:cNvSpPr txBox="1"/>
              <p:nvPr/>
            </p:nvSpPr>
            <p:spPr>
              <a:xfrm>
                <a:off x="6057966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Node-2</a:t>
                </a:r>
              </a:p>
            </p:txBody>
          </p:sp>
          <p:pic>
            <p:nvPicPr>
              <p:cNvPr id="15" name="Graphic 24">
                <a:extLst>
                  <a:ext uri="{FF2B5EF4-FFF2-40B4-BE49-F238E27FC236}">
                    <a16:creationId xmlns:a16="http://schemas.microsoft.com/office/drawing/2014/main" id="{9EA2B34A-39CD-F9A8-A812-2361138E0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9557" y="1385512"/>
                <a:ext cx="508877" cy="508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DED8A4-DF0E-B166-17FD-764D4F25F39D}"/>
                  </a:ext>
                </a:extLst>
              </p:cNvPr>
              <p:cNvSpPr txBox="1"/>
              <p:nvPr/>
            </p:nvSpPr>
            <p:spPr>
              <a:xfrm>
                <a:off x="4543305" y="1498624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NLB</a:t>
                </a:r>
              </a:p>
            </p:txBody>
          </p:sp>
          <p:pic>
            <p:nvPicPr>
              <p:cNvPr id="18" name="Graphic 20">
                <a:extLst>
                  <a:ext uri="{FF2B5EF4-FFF2-40B4-BE49-F238E27FC236}">
                    <a16:creationId xmlns:a16="http://schemas.microsoft.com/office/drawing/2014/main" id="{72A0760B-B5CC-CE63-1628-A073C3239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3003" y="4576666"/>
                <a:ext cx="531756" cy="531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A68E1-E534-4D3A-41C4-176C102160D8}"/>
                  </a:ext>
                </a:extLst>
              </p:cNvPr>
              <p:cNvSpPr txBox="1"/>
              <p:nvPr/>
            </p:nvSpPr>
            <p:spPr>
              <a:xfrm>
                <a:off x="3977533" y="5108422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ECR</a:t>
                </a:r>
              </a:p>
            </p:txBody>
          </p:sp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59B5BDF3-95A2-C0CE-A40A-1EA7B6EB8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759" y="4853326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Graphic 8">
                <a:extLst>
                  <a:ext uri="{FF2B5EF4-FFF2-40B4-BE49-F238E27FC236}">
                    <a16:creationId xmlns:a16="http://schemas.microsoft.com/office/drawing/2014/main" id="{A7D7A28C-196A-C548-2FA1-D05973F420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4679" y="4842543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AutoShape 4" descr="Product, Container">
                <a:extLst>
                  <a:ext uri="{FF2B5EF4-FFF2-40B4-BE49-F238E27FC236}">
                    <a16:creationId xmlns:a16="http://schemas.microsoft.com/office/drawing/2014/main" id="{919633ED-3BC3-B7BF-0520-FE9152572A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5957" y="3445041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63139E-7D69-F1AB-046E-CE81B2284BE9}"/>
                  </a:ext>
                </a:extLst>
              </p:cNvPr>
              <p:cNvSpPr/>
              <p:nvPr/>
            </p:nvSpPr>
            <p:spPr>
              <a:xfrm>
                <a:off x="1183722" y="2987167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E1986CB-A48B-845C-3F94-37DDA5EC0207}"/>
                  </a:ext>
                </a:extLst>
              </p:cNvPr>
              <p:cNvSpPr/>
              <p:nvPr/>
            </p:nvSpPr>
            <p:spPr>
              <a:xfrm>
                <a:off x="1612232" y="3700459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345D77-5306-CA9E-3032-20F9568F3233}"/>
                  </a:ext>
                </a:extLst>
              </p:cNvPr>
              <p:cNvSpPr/>
              <p:nvPr/>
            </p:nvSpPr>
            <p:spPr>
              <a:xfrm>
                <a:off x="2479177" y="3700459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933950D-98EF-07BD-E3BD-F5082F86F1C9}"/>
                  </a:ext>
                </a:extLst>
              </p:cNvPr>
              <p:cNvGrpSpPr/>
              <p:nvPr/>
            </p:nvGrpSpPr>
            <p:grpSpPr>
              <a:xfrm>
                <a:off x="2148708" y="3071170"/>
                <a:ext cx="790870" cy="357496"/>
                <a:chOff x="2474582" y="2412097"/>
                <a:chExt cx="790870" cy="357496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D94B67B-EA93-FA34-0720-D97CD4C03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4582" y="2412097"/>
                  <a:ext cx="357496" cy="357496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C13DDF-C762-DE21-FE75-5D3015B2AB54}"/>
                    </a:ext>
                  </a:extLst>
                </p:cNvPr>
                <p:cNvSpPr txBox="1"/>
                <p:nvPr/>
              </p:nvSpPr>
              <p:spPr>
                <a:xfrm>
                  <a:off x="2774612" y="2509366"/>
                  <a:ext cx="4908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CF</a:t>
                  </a:r>
                  <a:r>
                    <a:rPr lang="en-US" altLang="zh-CN" sz="1000" dirty="0" err="1"/>
                    <a:t>os</a:t>
                  </a:r>
                  <a:endParaRPr lang="en-US" sz="1000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C81C25-7B7D-D1C5-1B95-F07A7984F2CA}"/>
                  </a:ext>
                </a:extLst>
              </p:cNvPr>
              <p:cNvSpPr txBox="1"/>
              <p:nvPr/>
            </p:nvSpPr>
            <p:spPr>
              <a:xfrm>
                <a:off x="1620382" y="3682804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C4F746-F42E-E954-A2E4-29E2DBEBEEF2}"/>
                  </a:ext>
                </a:extLst>
              </p:cNvPr>
              <p:cNvSpPr txBox="1"/>
              <p:nvPr/>
            </p:nvSpPr>
            <p:spPr>
              <a:xfrm>
                <a:off x="2518360" y="3702890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49CFE9F-25CD-0EF3-EEE6-EB84C281457E}"/>
                  </a:ext>
                </a:extLst>
              </p:cNvPr>
              <p:cNvSpPr/>
              <p:nvPr/>
            </p:nvSpPr>
            <p:spPr>
              <a:xfrm>
                <a:off x="5225194" y="2982811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A6B9AEF-0D43-E32C-4828-5F799177728F}"/>
                  </a:ext>
                </a:extLst>
              </p:cNvPr>
              <p:cNvSpPr/>
              <p:nvPr/>
            </p:nvSpPr>
            <p:spPr>
              <a:xfrm>
                <a:off x="5653704" y="3696103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3D5443-7F79-9723-411A-14B3B9226782}"/>
                  </a:ext>
                </a:extLst>
              </p:cNvPr>
              <p:cNvSpPr/>
              <p:nvPr/>
            </p:nvSpPr>
            <p:spPr>
              <a:xfrm>
                <a:off x="6520649" y="3696103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3BB283-C606-FC30-0EE4-5A038745F08B}"/>
                  </a:ext>
                </a:extLst>
              </p:cNvPr>
              <p:cNvSpPr txBox="1"/>
              <p:nvPr/>
            </p:nvSpPr>
            <p:spPr>
              <a:xfrm>
                <a:off x="5681384" y="3714121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5AA649-E852-75DC-AEFF-C96DC0452740}"/>
                  </a:ext>
                </a:extLst>
              </p:cNvPr>
              <p:cNvSpPr txBox="1"/>
              <p:nvPr/>
            </p:nvSpPr>
            <p:spPr>
              <a:xfrm>
                <a:off x="6563633" y="3698534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3AB85-0BB6-BBD5-56B9-830BDDC265F4}"/>
                  </a:ext>
                </a:extLst>
              </p:cNvPr>
              <p:cNvSpPr txBox="1"/>
              <p:nvPr/>
            </p:nvSpPr>
            <p:spPr>
              <a:xfrm>
                <a:off x="1636129" y="396063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0DA145-6CA3-68C6-0912-DF27A7E3CF82}"/>
                  </a:ext>
                </a:extLst>
              </p:cNvPr>
              <p:cNvSpPr txBox="1"/>
              <p:nvPr/>
            </p:nvSpPr>
            <p:spPr>
              <a:xfrm>
                <a:off x="2493261" y="3951542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A5B19E-06D4-1064-958C-B728D053E086}"/>
                  </a:ext>
                </a:extLst>
              </p:cNvPr>
              <p:cNvSpPr txBox="1"/>
              <p:nvPr/>
            </p:nvSpPr>
            <p:spPr>
              <a:xfrm>
                <a:off x="5687661" y="3938028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D57D685-9D9B-04EA-AB71-0E54DA60B07E}"/>
                  </a:ext>
                </a:extLst>
              </p:cNvPr>
              <p:cNvSpPr txBox="1"/>
              <p:nvPr/>
            </p:nvSpPr>
            <p:spPr>
              <a:xfrm>
                <a:off x="6544793" y="392894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9FEB4-8866-2A1A-BB4C-89DE74525492}"/>
                  </a:ext>
                </a:extLst>
              </p:cNvPr>
              <p:cNvSpPr txBox="1"/>
              <p:nvPr/>
            </p:nvSpPr>
            <p:spPr>
              <a:xfrm>
                <a:off x="3772672" y="2879566"/>
                <a:ext cx="1038489" cy="312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clusterip</a:t>
                </a:r>
                <a:endParaRPr 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64D8185-4216-0F34-3464-17DB3F5CDC9D}"/>
                  </a:ext>
                </a:extLst>
              </p:cNvPr>
              <p:cNvSpPr/>
              <p:nvPr/>
            </p:nvSpPr>
            <p:spPr>
              <a:xfrm>
                <a:off x="1925052" y="3192378"/>
                <a:ext cx="2310063" cy="521368"/>
              </a:xfrm>
              <a:custGeom>
                <a:avLst/>
                <a:gdLst>
                  <a:gd name="connsiteX0" fmla="*/ 0 w 2310063"/>
                  <a:gd name="connsiteY0" fmla="*/ 521368 h 521368"/>
                  <a:gd name="connsiteX1" fmla="*/ 1291389 w 2310063"/>
                  <a:gd name="connsiteY1" fmla="*/ 176463 h 521368"/>
                  <a:gd name="connsiteX2" fmla="*/ 2125579 w 2310063"/>
                  <a:gd name="connsiteY2" fmla="*/ 192505 h 521368"/>
                  <a:gd name="connsiteX3" fmla="*/ 2310063 w 2310063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0063" h="521368">
                    <a:moveTo>
                      <a:pt x="0" y="521368"/>
                    </a:moveTo>
                    <a:cubicBezTo>
                      <a:pt x="468563" y="376320"/>
                      <a:pt x="937126" y="231273"/>
                      <a:pt x="1291389" y="176463"/>
                    </a:cubicBezTo>
                    <a:cubicBezTo>
                      <a:pt x="1645652" y="121653"/>
                      <a:pt x="1955800" y="221915"/>
                      <a:pt x="2125579" y="192505"/>
                    </a:cubicBezTo>
                    <a:cubicBezTo>
                      <a:pt x="2295358" y="163094"/>
                      <a:pt x="2284663" y="13368"/>
                      <a:pt x="2310063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D7BCEC-DAE2-6210-EBB9-CD553E88F1B7}"/>
                  </a:ext>
                </a:extLst>
              </p:cNvPr>
              <p:cNvSpPr/>
              <p:nvPr/>
            </p:nvSpPr>
            <p:spPr>
              <a:xfrm>
                <a:off x="4235115" y="3168315"/>
                <a:ext cx="1700463" cy="521368"/>
              </a:xfrm>
              <a:custGeom>
                <a:avLst/>
                <a:gdLst>
                  <a:gd name="connsiteX0" fmla="*/ 1700463 w 1700463"/>
                  <a:gd name="connsiteY0" fmla="*/ 521368 h 521368"/>
                  <a:gd name="connsiteX1" fmla="*/ 320842 w 1700463"/>
                  <a:gd name="connsiteY1" fmla="*/ 368968 h 521368"/>
                  <a:gd name="connsiteX2" fmla="*/ 0 w 1700463"/>
                  <a:gd name="connsiteY2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0463" h="521368">
                    <a:moveTo>
                      <a:pt x="1700463" y="521368"/>
                    </a:moveTo>
                    <a:cubicBezTo>
                      <a:pt x="1152357" y="488615"/>
                      <a:pt x="604252" y="455863"/>
                      <a:pt x="320842" y="368968"/>
                    </a:cubicBezTo>
                    <a:cubicBezTo>
                      <a:pt x="37431" y="282073"/>
                      <a:pt x="18715" y="141036"/>
                      <a:pt x="0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D3EDCA1-57A2-A538-5EF4-2A86F7C0EB01}"/>
                  </a:ext>
                </a:extLst>
              </p:cNvPr>
              <p:cNvSpPr/>
              <p:nvPr/>
            </p:nvSpPr>
            <p:spPr>
              <a:xfrm>
                <a:off x="4443662" y="3176336"/>
                <a:ext cx="2358190" cy="513347"/>
              </a:xfrm>
              <a:custGeom>
                <a:avLst/>
                <a:gdLst>
                  <a:gd name="connsiteX0" fmla="*/ 2358190 w 2358190"/>
                  <a:gd name="connsiteY0" fmla="*/ 513347 h 513347"/>
                  <a:gd name="connsiteX1" fmla="*/ 850232 w 2358190"/>
                  <a:gd name="connsiteY1" fmla="*/ 248653 h 513347"/>
                  <a:gd name="connsiteX2" fmla="*/ 0 w 2358190"/>
                  <a:gd name="connsiteY2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8190" h="513347">
                    <a:moveTo>
                      <a:pt x="2358190" y="513347"/>
                    </a:moveTo>
                    <a:cubicBezTo>
                      <a:pt x="1800727" y="423779"/>
                      <a:pt x="1243264" y="334211"/>
                      <a:pt x="850232" y="248653"/>
                    </a:cubicBezTo>
                    <a:cubicBezTo>
                      <a:pt x="457200" y="163095"/>
                      <a:pt x="228600" y="81547"/>
                      <a:pt x="0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A908F2-3227-DA43-9271-01514B409912}"/>
                  </a:ext>
                </a:extLst>
              </p:cNvPr>
              <p:cNvSpPr/>
              <p:nvPr/>
            </p:nvSpPr>
            <p:spPr>
              <a:xfrm>
                <a:off x="2887578" y="3184357"/>
                <a:ext cx="1556084" cy="521368"/>
              </a:xfrm>
              <a:custGeom>
                <a:avLst/>
                <a:gdLst>
                  <a:gd name="connsiteX0" fmla="*/ 0 w 1556084"/>
                  <a:gd name="connsiteY0" fmla="*/ 521368 h 521368"/>
                  <a:gd name="connsiteX1" fmla="*/ 328863 w 1556084"/>
                  <a:gd name="connsiteY1" fmla="*/ 296779 h 521368"/>
                  <a:gd name="connsiteX2" fmla="*/ 1315453 w 1556084"/>
                  <a:gd name="connsiteY2" fmla="*/ 393032 h 521368"/>
                  <a:gd name="connsiteX3" fmla="*/ 1556084 w 1556084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6084" h="521368">
                    <a:moveTo>
                      <a:pt x="0" y="521368"/>
                    </a:moveTo>
                    <a:cubicBezTo>
                      <a:pt x="54810" y="419768"/>
                      <a:pt x="109621" y="318168"/>
                      <a:pt x="328863" y="296779"/>
                    </a:cubicBezTo>
                    <a:cubicBezTo>
                      <a:pt x="548105" y="275390"/>
                      <a:pt x="1110916" y="442495"/>
                      <a:pt x="1315453" y="393032"/>
                    </a:cubicBezTo>
                    <a:cubicBezTo>
                      <a:pt x="1519990" y="343569"/>
                      <a:pt x="1538037" y="171784"/>
                      <a:pt x="1556084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543830-5C43-1233-D223-72FEB50CEA8D}"/>
                  </a:ext>
                </a:extLst>
              </p:cNvPr>
              <p:cNvSpPr/>
              <p:nvPr/>
            </p:nvSpPr>
            <p:spPr>
              <a:xfrm>
                <a:off x="2510589" y="3022356"/>
                <a:ext cx="1339516" cy="145959"/>
              </a:xfrm>
              <a:custGeom>
                <a:avLst/>
                <a:gdLst>
                  <a:gd name="connsiteX0" fmla="*/ 0 w 1339516"/>
                  <a:gd name="connsiteY0" fmla="*/ 145959 h 145959"/>
                  <a:gd name="connsiteX1" fmla="*/ 729916 w 1339516"/>
                  <a:gd name="connsiteY1" fmla="*/ 1580 h 145959"/>
                  <a:gd name="connsiteX2" fmla="*/ 1339516 w 1339516"/>
                  <a:gd name="connsiteY2" fmla="*/ 81790 h 14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9516" h="145959">
                    <a:moveTo>
                      <a:pt x="0" y="145959"/>
                    </a:moveTo>
                    <a:cubicBezTo>
                      <a:pt x="253331" y="79117"/>
                      <a:pt x="506663" y="12275"/>
                      <a:pt x="729916" y="1580"/>
                    </a:cubicBezTo>
                    <a:cubicBezTo>
                      <a:pt x="953169" y="-9115"/>
                      <a:pt x="1146342" y="36337"/>
                      <a:pt x="1339516" y="81790"/>
                    </a:cubicBezTo>
                  </a:path>
                </a:pathLst>
              </a:custGeom>
              <a:noFill/>
              <a:ln w="6350">
                <a:solidFill>
                  <a:srgbClr val="A2B2C8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CB14125-28F0-BEE5-467A-39885786B818}"/>
                  </a:ext>
                </a:extLst>
              </p:cNvPr>
              <p:cNvSpPr/>
              <p:nvPr/>
            </p:nvSpPr>
            <p:spPr>
              <a:xfrm>
                <a:off x="4082700" y="3364854"/>
                <a:ext cx="200527" cy="20050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CDF3524-1B64-BB0D-A1FD-A3BB8A59B456}"/>
                  </a:ext>
                </a:extLst>
              </p:cNvPr>
              <p:cNvSpPr/>
              <p:nvPr/>
            </p:nvSpPr>
            <p:spPr>
              <a:xfrm>
                <a:off x="3136223" y="2963805"/>
                <a:ext cx="200527" cy="20050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8501B5D-D546-4A77-250B-8929BF110623}"/>
                  </a:ext>
                </a:extLst>
              </p:cNvPr>
              <p:cNvSpPr/>
              <p:nvPr/>
            </p:nvSpPr>
            <p:spPr>
              <a:xfrm>
                <a:off x="2302041" y="1943204"/>
                <a:ext cx="2057610" cy="1176985"/>
              </a:xfrm>
              <a:custGeom>
                <a:avLst/>
                <a:gdLst>
                  <a:gd name="connsiteX0" fmla="*/ 0 w 2059340"/>
                  <a:gd name="connsiteY0" fmla="*/ 1098885 h 1098885"/>
                  <a:gd name="connsiteX1" fmla="*/ 970548 w 2059340"/>
                  <a:gd name="connsiteY1" fmla="*/ 553453 h 1098885"/>
                  <a:gd name="connsiteX2" fmla="*/ 1909011 w 2059340"/>
                  <a:gd name="connsiteY2" fmla="*/ 633664 h 1098885"/>
                  <a:gd name="connsiteX3" fmla="*/ 2045369 w 2059340"/>
                  <a:gd name="connsiteY3" fmla="*/ 0 h 109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340" h="1098885">
                    <a:moveTo>
                      <a:pt x="0" y="1098885"/>
                    </a:moveTo>
                    <a:cubicBezTo>
                      <a:pt x="326189" y="864937"/>
                      <a:pt x="652379" y="630990"/>
                      <a:pt x="970548" y="553453"/>
                    </a:cubicBezTo>
                    <a:cubicBezTo>
                      <a:pt x="1288717" y="475916"/>
                      <a:pt x="1729874" y="725906"/>
                      <a:pt x="1909011" y="633664"/>
                    </a:cubicBezTo>
                    <a:cubicBezTo>
                      <a:pt x="2088148" y="541422"/>
                      <a:pt x="2066758" y="270711"/>
                      <a:pt x="2045369" y="0"/>
                    </a:cubicBezTo>
                  </a:path>
                </a:pathLst>
              </a:custGeom>
              <a:noFill/>
              <a:ln w="9525">
                <a:solidFill>
                  <a:srgbClr val="7030A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3DF8B16-FD29-167B-36B3-BB160EAB6BAE}"/>
                  </a:ext>
                </a:extLst>
              </p:cNvPr>
              <p:cNvSpPr/>
              <p:nvPr/>
            </p:nvSpPr>
            <p:spPr>
              <a:xfrm>
                <a:off x="3344769" y="2450461"/>
                <a:ext cx="200527" cy="20050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3FB9D7-B63C-7D92-9F80-80A1E9AC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6623" y="3010627"/>
              <a:ext cx="357496" cy="3574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8C9F6-8C69-B043-7DC7-207A114F96E0}"/>
                </a:ext>
              </a:extLst>
            </p:cNvPr>
            <p:cNvSpPr txBox="1"/>
            <p:nvPr/>
          </p:nvSpPr>
          <p:spPr>
            <a:xfrm>
              <a:off x="5860521" y="3085935"/>
              <a:ext cx="4908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CF</a:t>
              </a:r>
              <a:r>
                <a:rPr lang="en-US" altLang="zh-CN" sz="1000" dirty="0" err="1"/>
                <a:t>os</a:t>
              </a:r>
              <a:endParaRPr lang="en-US" sz="1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D53894-6478-0737-4447-D3C88B9C0305}"/>
                </a:ext>
              </a:extLst>
            </p:cNvPr>
            <p:cNvSpPr/>
            <p:nvPr/>
          </p:nvSpPr>
          <p:spPr>
            <a:xfrm>
              <a:off x="5007391" y="3045392"/>
              <a:ext cx="200527" cy="20050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495956-DCED-CEC9-B96C-FAF8CDA527A6}"/>
                </a:ext>
              </a:extLst>
            </p:cNvPr>
            <p:cNvSpPr/>
            <p:nvPr/>
          </p:nvSpPr>
          <p:spPr>
            <a:xfrm>
              <a:off x="4506178" y="2982532"/>
              <a:ext cx="1217128" cy="130644"/>
            </a:xfrm>
            <a:custGeom>
              <a:avLst/>
              <a:gdLst>
                <a:gd name="connsiteX0" fmla="*/ 0 w 1339516"/>
                <a:gd name="connsiteY0" fmla="*/ 145959 h 145959"/>
                <a:gd name="connsiteX1" fmla="*/ 729916 w 1339516"/>
                <a:gd name="connsiteY1" fmla="*/ 1580 h 145959"/>
                <a:gd name="connsiteX2" fmla="*/ 1339516 w 1339516"/>
                <a:gd name="connsiteY2" fmla="*/ 81790 h 14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516" h="145959">
                  <a:moveTo>
                    <a:pt x="0" y="145959"/>
                  </a:moveTo>
                  <a:cubicBezTo>
                    <a:pt x="253331" y="79117"/>
                    <a:pt x="506663" y="12275"/>
                    <a:pt x="729916" y="1580"/>
                  </a:cubicBezTo>
                  <a:cubicBezTo>
                    <a:pt x="953169" y="-9115"/>
                    <a:pt x="1146342" y="36337"/>
                    <a:pt x="1339516" y="81790"/>
                  </a:cubicBezTo>
                </a:path>
              </a:pathLst>
            </a:custGeom>
            <a:noFill/>
            <a:ln w="6350">
              <a:solidFill>
                <a:srgbClr val="A2B2C8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25A9E33-4A96-D77D-2E08-F5FB8997F2BA}"/>
              </a:ext>
            </a:extLst>
          </p:cNvPr>
          <p:cNvSpPr txBox="1"/>
          <p:nvPr/>
        </p:nvSpPr>
        <p:spPr>
          <a:xfrm>
            <a:off x="669099" y="1699101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EKS Cluster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26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Firewall Policy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9323-B5E2-56CD-86AF-D1E5CF01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97" y="3841124"/>
            <a:ext cx="5636147" cy="2211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858F4-8153-6D64-91C8-0B0A2F20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8" y="989550"/>
            <a:ext cx="5904144" cy="3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Subnet</a:t>
            </a:r>
            <a:r>
              <a:rPr lang="zh-CN" altLang="en-US" dirty="0"/>
              <a:t>子网规划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620A-B105-4CF6-9476-D6B1B23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1" y="796910"/>
            <a:ext cx="9153053" cy="410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785FC-6E35-3D1D-7295-F0DB25FA63F0}"/>
              </a:ext>
            </a:extLst>
          </p:cNvPr>
          <p:cNvSpPr txBox="1"/>
          <p:nvPr/>
        </p:nvSpPr>
        <p:spPr>
          <a:xfrm>
            <a:off x="470780" y="5432079"/>
            <a:ext cx="653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可以通过给</a:t>
            </a:r>
            <a:r>
              <a:rPr lang="en-US" altLang="zh-CN" dirty="0"/>
              <a:t>subnet</a:t>
            </a:r>
            <a:r>
              <a:rPr lang="zh-CN" altLang="en-US" dirty="0"/>
              <a:t>指定</a:t>
            </a:r>
            <a:r>
              <a:rPr lang="en-US" altLang="zh-CN" dirty="0"/>
              <a:t>tag</a:t>
            </a:r>
            <a:r>
              <a:rPr lang="zh-CN" altLang="en-US" dirty="0"/>
              <a:t>方式指定子网用于</a:t>
            </a:r>
            <a:r>
              <a:rPr lang="en-US" altLang="zh-CN" dirty="0"/>
              <a:t>NLB subnet</a:t>
            </a:r>
            <a:r>
              <a:rPr lang="zh-CN" altLang="en-US" dirty="0"/>
              <a:t>部署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配置业务</a:t>
            </a:r>
            <a:r>
              <a:rPr lang="en-US" altLang="zh-CN" dirty="0" err="1"/>
              <a:t>clusterip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0953A-49BF-FBE0-CCB4-D1F1345F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5" y="1485900"/>
            <a:ext cx="615315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8833C-47AC-CEE0-54EF-D6899705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5" y="4043663"/>
            <a:ext cx="10515600" cy="10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2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Service Load Balance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5BB5C-E985-A41F-69AE-32E3461B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2" y="925187"/>
            <a:ext cx="9896475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E3786-EC99-5F40-F473-F2A54FC2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2" y="4294554"/>
            <a:ext cx="11013411" cy="10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NLB </a:t>
            </a:r>
            <a:r>
              <a:rPr lang="zh-CN" altLang="en-US" dirty="0"/>
              <a:t>自动化配置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1239B-A527-45E8-A1DF-C42BBEE0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1" y="993114"/>
            <a:ext cx="10680893" cy="4211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17B14-4277-2D7A-AF3B-780FE8C0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01" y="1479088"/>
            <a:ext cx="10275872" cy="46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 err="1"/>
              <a:t>Multus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6E186-D1C1-783D-6E02-B7327550F46A}"/>
              </a:ext>
            </a:extLst>
          </p:cNvPr>
          <p:cNvSpPr txBox="1"/>
          <p:nvPr/>
        </p:nvSpPr>
        <p:spPr>
          <a:xfrm>
            <a:off x="353011" y="863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clone -b v3.9.3  </a:t>
            </a:r>
            <a:r>
              <a:rPr lang="en-US" dirty="0">
                <a:hlinkClick r:id="rId2" tooltip="https://github.com/intel/multus-cni.git"/>
              </a:rPr>
              <a:t>https://github.com/intel/multus-cni.git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020D2-3053-BC52-449C-5C526FD2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46" y="1646526"/>
            <a:ext cx="6324600" cy="1514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D587C-6766-D6B2-565F-B63F856758AD}"/>
              </a:ext>
            </a:extLst>
          </p:cNvPr>
          <p:cNvSpPr txBox="1"/>
          <p:nvPr/>
        </p:nvSpPr>
        <p:spPr>
          <a:xfrm>
            <a:off x="353011" y="1247200"/>
            <a:ext cx="109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然后进入</a:t>
            </a:r>
            <a:r>
              <a:rPr lang="en-US" altLang="zh-CN" dirty="0"/>
              <a:t>deployments</a:t>
            </a:r>
            <a:r>
              <a:rPr lang="zh-CN" altLang="en-US" dirty="0"/>
              <a:t>去</a:t>
            </a:r>
            <a:r>
              <a:rPr lang="en-US" altLang="zh-CN" dirty="0" err="1"/>
              <a:t>checkmultus-daemonset.yml</a:t>
            </a:r>
            <a:r>
              <a:rPr lang="zh-CN" altLang="en-US" dirty="0"/>
              <a:t>文件里镜像版本是否为</a:t>
            </a:r>
            <a:r>
              <a:rPr lang="en-US" altLang="zh-CN" dirty="0"/>
              <a:t>v3.9.3</a:t>
            </a:r>
            <a:r>
              <a:rPr lang="zh-CN" altLang="en-US" dirty="0"/>
              <a:t>，如果不是修改版本号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8898CF-702F-A724-476C-C709B78D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6" y="3358085"/>
            <a:ext cx="5368492" cy="29022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707F-0A20-19AA-ACB0-D504124F86A9}"/>
              </a:ext>
            </a:extLst>
          </p:cNvPr>
          <p:cNvSpPr txBox="1"/>
          <p:nvPr/>
        </p:nvSpPr>
        <p:spPr>
          <a:xfrm>
            <a:off x="6012873" y="3697000"/>
            <a:ext cx="5748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正常下载完文件里镜像名称为：</a:t>
            </a:r>
            <a:r>
              <a:rPr lang="en-US" altLang="zh-CN" dirty="0"/>
              <a:t>ghcr.io/k8snetworkplumbingwg/</a:t>
            </a:r>
            <a:r>
              <a:rPr lang="en-US" altLang="zh-CN" dirty="0" err="1"/>
              <a:t>multus-cni</a:t>
            </a:r>
            <a:r>
              <a:rPr lang="zh-CN" altLang="en-US" dirty="0"/>
              <a:t>：</a:t>
            </a:r>
            <a:r>
              <a:rPr lang="en-US" altLang="zh-CN" dirty="0" err="1"/>
              <a:t>x.x.x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/>
              <a:t>stable </a:t>
            </a:r>
          </a:p>
          <a:p>
            <a:endParaRPr lang="en-US" dirty="0"/>
          </a:p>
          <a:p>
            <a:r>
              <a:rPr lang="zh-CN" altLang="en-US" dirty="0"/>
              <a:t>可以忽略我这个截图，</a:t>
            </a:r>
            <a:r>
              <a:rPr lang="en-US" altLang="zh-CN" dirty="0"/>
              <a:t>image</a:t>
            </a:r>
            <a:r>
              <a:rPr lang="zh-CN" altLang="en-US" dirty="0"/>
              <a:t>位置没有问题，此外确认配置里含有</a:t>
            </a:r>
            <a:r>
              <a:rPr lang="en-US" altLang="zh-CN" dirty="0"/>
              <a:t>”—</a:t>
            </a:r>
            <a:r>
              <a:rPr lang="en-US" altLang="zh-CN" dirty="0" err="1"/>
              <a:t>multus</a:t>
            </a:r>
            <a:r>
              <a:rPr lang="en-US" altLang="zh-CN" dirty="0"/>
              <a:t>-conf-file=auto”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配置业务 </a:t>
            </a:r>
            <a:r>
              <a:rPr lang="en-US" altLang="zh-CN" dirty="0"/>
              <a:t>network-attachment-definition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7F6CF8-E57C-D47B-2FCF-37EF244D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5" y="811356"/>
            <a:ext cx="6691891" cy="4513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1DE207-E6A6-E2CE-7ECF-66488BEB86DF}"/>
              </a:ext>
            </a:extLst>
          </p:cNvPr>
          <p:cNvSpPr txBox="1"/>
          <p:nvPr/>
        </p:nvSpPr>
        <p:spPr>
          <a:xfrm>
            <a:off x="7513636" y="11145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ip-net1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6CE2F9-2F9E-9C2C-AABE-8FBCAFFD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" y="5507071"/>
            <a:ext cx="6691891" cy="7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CFOS network-attachment-definition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A12F3-13F6-D452-5A7A-85A037D2A5CE}"/>
              </a:ext>
            </a:extLst>
          </p:cNvPr>
          <p:cNvSpPr txBox="1"/>
          <p:nvPr/>
        </p:nvSpPr>
        <p:spPr>
          <a:xfrm>
            <a:off x="6349010" y="1593334"/>
            <a:ext cx="5949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create namespace 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  <a:p>
            <a:r>
              <a:rPr lang="en-US" dirty="0" err="1"/>
              <a:t>kubectl</a:t>
            </a:r>
            <a:r>
              <a:rPr lang="en-US" dirty="0"/>
              <a:t> apply -f cfos-ip-net1 --namespace=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E3A04-E3DD-E906-E7A2-D3872F61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5" y="826367"/>
            <a:ext cx="5949817" cy="3080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D9DDC-DC45-F057-5EF5-E9C388FF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5" y="4193103"/>
            <a:ext cx="90297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9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RBAC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6E186-D1C1-783D-6E02-B7327550F46A}"/>
              </a:ext>
            </a:extLst>
          </p:cNvPr>
          <p:cNvSpPr txBox="1"/>
          <p:nvPr/>
        </p:nvSpPr>
        <p:spPr>
          <a:xfrm>
            <a:off x="353011" y="863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Namespce</a:t>
            </a:r>
            <a:r>
              <a:rPr lang="en-US" altLang="zh-CN" dirty="0"/>
              <a:t> </a:t>
            </a:r>
            <a:r>
              <a:rPr lang="zh-CN" altLang="en-US" dirty="0"/>
              <a:t>部署</a:t>
            </a:r>
            <a:r>
              <a:rPr lang="en-US" altLang="zh-CN" dirty="0"/>
              <a:t>RBAC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B267B-9B0D-35CD-5863-25260B6C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71" y="2790725"/>
            <a:ext cx="638175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DC5FF-CAEF-687E-976A-910F4698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1" y="1232993"/>
            <a:ext cx="4715419" cy="5480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84BC-8B8A-A45E-8028-6AEC5A36C4CF}"/>
              </a:ext>
            </a:extLst>
          </p:cNvPr>
          <p:cNvSpPr txBox="1"/>
          <p:nvPr/>
        </p:nvSpPr>
        <p:spPr>
          <a:xfrm>
            <a:off x="3209925" y="863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altLang="zh-CN" dirty="0" err="1"/>
              <a:t>rbac</a:t>
            </a:r>
            <a:r>
              <a:rPr lang="en-US" altLang="zh-CN" dirty="0"/>
              <a:t>-egress</a:t>
            </a:r>
            <a:r>
              <a:rPr lang="en-US" dirty="0"/>
              <a:t> --namespace=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</p:txBody>
      </p:sp>
    </p:spTree>
    <p:extLst>
      <p:ext uri="{BB962C8B-B14F-4D97-AF65-F5344CB8AC3E}">
        <p14:creationId xmlns:p14="http://schemas.microsoft.com/office/powerpoint/2010/main" val="28972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配置业务</a:t>
            </a:r>
            <a:r>
              <a:rPr lang="en-US" altLang="zh-CN" dirty="0"/>
              <a:t> egress</a:t>
            </a:r>
            <a:r>
              <a:rPr lang="zh-CN" altLang="en-US" dirty="0"/>
              <a:t>网卡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C9E7-CDAB-72D4-2928-9898B96D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1" y="827376"/>
            <a:ext cx="4810116" cy="3255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34714-C88C-3BEB-24CC-0B78FAA7D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0" y="4277132"/>
            <a:ext cx="6226319" cy="2165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B074D-90E7-AFB4-D7CC-A60CE12C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494" y="1031407"/>
            <a:ext cx="6647063" cy="30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2" y="238441"/>
            <a:ext cx="10515600" cy="535120"/>
          </a:xfrm>
        </p:spPr>
        <p:txBody>
          <a:bodyPr/>
          <a:lstStyle/>
          <a:p>
            <a:r>
              <a:rPr lang="zh-CN" altLang="en-US" dirty="0"/>
              <a:t>南向流量逻辑拓扑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CCFFB-9C89-AC94-FF4C-7669DCAD0FD0}"/>
              </a:ext>
            </a:extLst>
          </p:cNvPr>
          <p:cNvSpPr txBox="1"/>
          <p:nvPr/>
        </p:nvSpPr>
        <p:spPr>
          <a:xfrm>
            <a:off x="7880496" y="1190149"/>
            <a:ext cx="43115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1.Pod</a:t>
            </a:r>
            <a:r>
              <a:rPr lang="zh-CN" altLang="en-US" dirty="0"/>
              <a:t>访问互联网流量会通过路由指向</a:t>
            </a:r>
            <a:r>
              <a:rPr lang="en-US" altLang="zh-CN" dirty="0"/>
              <a:t>CFOS net1</a:t>
            </a:r>
            <a:r>
              <a:rPr lang="zh-CN" altLang="en-US" dirty="0"/>
              <a:t>网卡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altLang="zh-CN" dirty="0"/>
              <a:t>CFOS</a:t>
            </a:r>
            <a:r>
              <a:rPr lang="zh-CN" altLang="en-US" dirty="0"/>
              <a:t>通过设置</a:t>
            </a:r>
            <a:r>
              <a:rPr lang="en-US" altLang="zh-CN" dirty="0"/>
              <a:t>SNAT Policy</a:t>
            </a:r>
            <a:r>
              <a:rPr lang="zh-CN" altLang="en-US" dirty="0"/>
              <a:t>，将</a:t>
            </a:r>
            <a:r>
              <a:rPr lang="en-US" altLang="zh-CN" dirty="0"/>
              <a:t>server</a:t>
            </a:r>
            <a:r>
              <a:rPr lang="zh-CN" altLang="en-US" dirty="0"/>
              <a:t>访问部分公网业务进行安全检测后转发至</a:t>
            </a:r>
            <a:r>
              <a:rPr lang="en-US" altLang="zh-CN" dirty="0"/>
              <a:t>Internet</a:t>
            </a:r>
          </a:p>
          <a:p>
            <a:endParaRPr lang="en-US" dirty="0"/>
          </a:p>
          <a:p>
            <a:r>
              <a:rPr lang="zh-CN" altLang="en-US" dirty="0"/>
              <a:t>总结：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访问外部网络的流量将路由到</a:t>
            </a:r>
            <a:r>
              <a:rPr lang="en-US" altLang="zh-CN" dirty="0"/>
              <a:t>CFOS</a:t>
            </a:r>
            <a:r>
              <a:rPr lang="zh-CN" altLang="en-US" dirty="0"/>
              <a:t>来代理检测后实现上网；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每个</a:t>
            </a:r>
            <a:r>
              <a:rPr lang="en-US" altLang="zh-CN" dirty="0"/>
              <a:t>POD</a:t>
            </a:r>
            <a:r>
              <a:rPr lang="zh-CN" altLang="en-US" dirty="0"/>
              <a:t>通过</a:t>
            </a:r>
            <a:r>
              <a:rPr lang="en-US" altLang="zh-CN" dirty="0" err="1"/>
              <a:t>multus</a:t>
            </a:r>
            <a:r>
              <a:rPr lang="zh-CN" altLang="en-US" dirty="0"/>
              <a:t>增加额外一张网卡实现南向流量安全检测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如果有大量需求关注南向流量，可以考虑修改默认</a:t>
            </a:r>
            <a:r>
              <a:rPr lang="en-US" altLang="zh-CN" dirty="0"/>
              <a:t>CNI</a:t>
            </a:r>
            <a:r>
              <a:rPr lang="zh-CN" altLang="en-US" dirty="0"/>
              <a:t>网卡路由实现，要全局考虑会影响到</a:t>
            </a:r>
            <a:r>
              <a:rPr lang="en-US" altLang="zh-CN" dirty="0"/>
              <a:t>POD</a:t>
            </a:r>
            <a:r>
              <a:rPr lang="zh-CN" altLang="en-US" dirty="0"/>
              <a:t>系统通信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2E0739-5421-F437-E87E-315F79BFBD49}"/>
              </a:ext>
            </a:extLst>
          </p:cNvPr>
          <p:cNvGrpSpPr/>
          <p:nvPr/>
        </p:nvGrpSpPr>
        <p:grpSpPr>
          <a:xfrm>
            <a:off x="76200" y="1227943"/>
            <a:ext cx="7734300" cy="4402114"/>
            <a:chOff x="142875" y="1246210"/>
            <a:chExt cx="7734300" cy="4402114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2693D49-EB3C-207C-E09F-5D0E3DE470F0}"/>
                </a:ext>
              </a:extLst>
            </p:cNvPr>
            <p:cNvSpPr/>
            <p:nvPr/>
          </p:nvSpPr>
          <p:spPr>
            <a:xfrm>
              <a:off x="400050" y="1816823"/>
              <a:ext cx="7310869" cy="33395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B6AC941-B8E9-55D8-77EE-A77C2C98752B}"/>
                </a:ext>
              </a:extLst>
            </p:cNvPr>
            <p:cNvGrpSpPr/>
            <p:nvPr/>
          </p:nvGrpSpPr>
          <p:grpSpPr>
            <a:xfrm>
              <a:off x="142875" y="1246210"/>
              <a:ext cx="7734300" cy="4402114"/>
              <a:chOff x="505325" y="1313436"/>
              <a:chExt cx="7599188" cy="433789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0234072-EB3F-7344-542D-583813C89398}"/>
                  </a:ext>
                </a:extLst>
              </p:cNvPr>
              <p:cNvGrpSpPr/>
              <p:nvPr/>
            </p:nvGrpSpPr>
            <p:grpSpPr>
              <a:xfrm>
                <a:off x="932490" y="2179209"/>
                <a:ext cx="2926659" cy="3371359"/>
                <a:chOff x="3388963" y="1577632"/>
                <a:chExt cx="1880301" cy="879054"/>
              </a:xfrm>
            </p:grpSpPr>
            <p:sp>
              <p:nvSpPr>
                <p:cNvPr id="4" name="Rounded Rectangle 21">
                  <a:extLst>
                    <a:ext uri="{FF2B5EF4-FFF2-40B4-BE49-F238E27FC236}">
                      <a16:creationId xmlns:a16="http://schemas.microsoft.com/office/drawing/2014/main" id="{F85A6761-56ED-5C98-1BB7-E21E32216510}"/>
                    </a:ext>
                  </a:extLst>
                </p:cNvPr>
                <p:cNvSpPr/>
                <p:nvPr/>
              </p:nvSpPr>
              <p:spPr>
                <a:xfrm>
                  <a:off x="3388963" y="1577632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5" name="矩形 322">
                  <a:extLst>
                    <a:ext uri="{FF2B5EF4-FFF2-40B4-BE49-F238E27FC236}">
                      <a16:creationId xmlns:a16="http://schemas.microsoft.com/office/drawing/2014/main" id="{0268A8A7-BB1F-149F-A847-2334FB04FCB5}"/>
                    </a:ext>
                  </a:extLst>
                </p:cNvPr>
                <p:cNvSpPr/>
                <p:nvPr/>
              </p:nvSpPr>
              <p:spPr>
                <a:xfrm>
                  <a:off x="4842544" y="2210465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AZ1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B7CF68A-9128-04B2-CC85-99B7C6C359F8}"/>
                  </a:ext>
                </a:extLst>
              </p:cNvPr>
              <p:cNvGrpSpPr/>
              <p:nvPr/>
            </p:nvGrpSpPr>
            <p:grpSpPr>
              <a:xfrm>
                <a:off x="4708357" y="2179210"/>
                <a:ext cx="3049315" cy="3371359"/>
                <a:chOff x="3400107" y="2459129"/>
                <a:chExt cx="1962031" cy="877154"/>
              </a:xfrm>
            </p:grpSpPr>
            <p:sp>
              <p:nvSpPr>
                <p:cNvPr id="7" name="Rounded Rectangle 21">
                  <a:extLst>
                    <a:ext uri="{FF2B5EF4-FFF2-40B4-BE49-F238E27FC236}">
                      <a16:creationId xmlns:a16="http://schemas.microsoft.com/office/drawing/2014/main" id="{6D38872B-C967-1BB1-4621-5E5E729A7C1F}"/>
                    </a:ext>
                  </a:extLst>
                </p:cNvPr>
                <p:cNvSpPr/>
                <p:nvPr/>
              </p:nvSpPr>
              <p:spPr>
                <a:xfrm>
                  <a:off x="3400107" y="2459129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8" name="矩形 322">
                  <a:extLst>
                    <a:ext uri="{FF2B5EF4-FFF2-40B4-BE49-F238E27FC236}">
                      <a16:creationId xmlns:a16="http://schemas.microsoft.com/office/drawing/2014/main" id="{777AC173-420D-0512-062D-B699B4A4A60D}"/>
                    </a:ext>
                  </a:extLst>
                </p:cNvPr>
                <p:cNvSpPr/>
                <p:nvPr/>
              </p:nvSpPr>
              <p:spPr>
                <a:xfrm>
                  <a:off x="4935418" y="3090062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AZ2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265C8D-E132-2642-DC36-47AC0F48C336}"/>
                  </a:ext>
                </a:extLst>
              </p:cNvPr>
              <p:cNvGrpSpPr/>
              <p:nvPr/>
            </p:nvGrpSpPr>
            <p:grpSpPr>
              <a:xfrm>
                <a:off x="505325" y="1313436"/>
                <a:ext cx="7599188" cy="4337891"/>
                <a:chOff x="1977248" y="1126890"/>
                <a:chExt cx="7526657" cy="4796041"/>
              </a:xfrm>
            </p:grpSpPr>
            <p:sp>
              <p:nvSpPr>
                <p:cNvPr id="10" name="Rectangle 6">
                  <a:extLst>
                    <a:ext uri="{FF2B5EF4-FFF2-40B4-BE49-F238E27FC236}">
                      <a16:creationId xmlns:a16="http://schemas.microsoft.com/office/drawing/2014/main" id="{4CA30263-9437-90D1-5331-6F91E458F77C}"/>
                    </a:ext>
                  </a:extLst>
                </p:cNvPr>
                <p:cNvSpPr/>
                <p:nvPr/>
              </p:nvSpPr>
              <p:spPr>
                <a:xfrm>
                  <a:off x="1977248" y="1126890"/>
                  <a:ext cx="7526657" cy="4796041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     App </a:t>
                  </a: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VPC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21C1F5B-770D-25B2-7B9D-A6A46F0E5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93219" y="1142933"/>
                  <a:ext cx="509449" cy="235449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04D16-554C-4875-4A67-6A6A445CB7C4}"/>
                  </a:ext>
                </a:extLst>
              </p:cNvPr>
              <p:cNvSpPr txBox="1"/>
              <p:nvPr/>
            </p:nvSpPr>
            <p:spPr>
              <a:xfrm>
                <a:off x="2002555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C8C644-8ACB-A082-226E-270082A1A829}"/>
                  </a:ext>
                </a:extLst>
              </p:cNvPr>
              <p:cNvSpPr txBox="1"/>
              <p:nvPr/>
            </p:nvSpPr>
            <p:spPr>
              <a:xfrm>
                <a:off x="6057966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Node-2</a:t>
                </a:r>
              </a:p>
            </p:txBody>
          </p:sp>
          <p:pic>
            <p:nvPicPr>
              <p:cNvPr id="18" name="Graphic 20">
                <a:extLst>
                  <a:ext uri="{FF2B5EF4-FFF2-40B4-BE49-F238E27FC236}">
                    <a16:creationId xmlns:a16="http://schemas.microsoft.com/office/drawing/2014/main" id="{72A0760B-B5CC-CE63-1628-A073C3239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1549" y="4572575"/>
                <a:ext cx="531756" cy="531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A68E1-E534-4D3A-41C4-176C102160D8}"/>
                  </a:ext>
                </a:extLst>
              </p:cNvPr>
              <p:cNvSpPr txBox="1"/>
              <p:nvPr/>
            </p:nvSpPr>
            <p:spPr>
              <a:xfrm>
                <a:off x="3968929" y="5218225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ECR</a:t>
                </a:r>
              </a:p>
            </p:txBody>
          </p:sp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59B5BDF3-95A2-C0CE-A40A-1EA7B6EB8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305" y="4849235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Graphic 8">
                <a:extLst>
                  <a:ext uri="{FF2B5EF4-FFF2-40B4-BE49-F238E27FC236}">
                    <a16:creationId xmlns:a16="http://schemas.microsoft.com/office/drawing/2014/main" id="{A7D7A28C-196A-C548-2FA1-D05973F420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225" y="4838453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AutoShape 4" descr="Product, Container">
                <a:extLst>
                  <a:ext uri="{FF2B5EF4-FFF2-40B4-BE49-F238E27FC236}">
                    <a16:creationId xmlns:a16="http://schemas.microsoft.com/office/drawing/2014/main" id="{919633ED-3BC3-B7BF-0520-FE9152572A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5957" y="3445041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63139E-7D69-F1AB-046E-CE81B2284BE9}"/>
                  </a:ext>
                </a:extLst>
              </p:cNvPr>
              <p:cNvSpPr/>
              <p:nvPr/>
            </p:nvSpPr>
            <p:spPr>
              <a:xfrm>
                <a:off x="1183722" y="2987167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E1986CB-A48B-845C-3F94-37DDA5EC0207}"/>
                  </a:ext>
                </a:extLst>
              </p:cNvPr>
              <p:cNvSpPr/>
              <p:nvPr/>
            </p:nvSpPr>
            <p:spPr>
              <a:xfrm>
                <a:off x="1612232" y="3700459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345D77-5306-CA9E-3032-20F9568F3233}"/>
                  </a:ext>
                </a:extLst>
              </p:cNvPr>
              <p:cNvSpPr/>
              <p:nvPr/>
            </p:nvSpPr>
            <p:spPr>
              <a:xfrm>
                <a:off x="2479177" y="3700459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933950D-98EF-07BD-E3BD-F5082F86F1C9}"/>
                  </a:ext>
                </a:extLst>
              </p:cNvPr>
              <p:cNvGrpSpPr/>
              <p:nvPr/>
            </p:nvGrpSpPr>
            <p:grpSpPr>
              <a:xfrm>
                <a:off x="2148708" y="3071170"/>
                <a:ext cx="790870" cy="357496"/>
                <a:chOff x="2474582" y="2412097"/>
                <a:chExt cx="790870" cy="357496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D94B67B-EA93-FA34-0720-D97CD4C03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74582" y="2412097"/>
                  <a:ext cx="357496" cy="357496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C13DDF-C762-DE21-FE75-5D3015B2AB54}"/>
                    </a:ext>
                  </a:extLst>
                </p:cNvPr>
                <p:cNvSpPr txBox="1"/>
                <p:nvPr/>
              </p:nvSpPr>
              <p:spPr>
                <a:xfrm>
                  <a:off x="2774612" y="2509366"/>
                  <a:ext cx="4908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CF</a:t>
                  </a:r>
                  <a:r>
                    <a:rPr lang="en-US" altLang="zh-CN" sz="1000" dirty="0" err="1"/>
                    <a:t>os</a:t>
                  </a:r>
                  <a:endParaRPr lang="en-US" sz="1000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C81C25-7B7D-D1C5-1B95-F07A7984F2CA}"/>
                  </a:ext>
                </a:extLst>
              </p:cNvPr>
              <p:cNvSpPr txBox="1"/>
              <p:nvPr/>
            </p:nvSpPr>
            <p:spPr>
              <a:xfrm>
                <a:off x="1620382" y="3682804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C4F746-F42E-E954-A2E4-29E2DBEBEEF2}"/>
                  </a:ext>
                </a:extLst>
              </p:cNvPr>
              <p:cNvSpPr txBox="1"/>
              <p:nvPr/>
            </p:nvSpPr>
            <p:spPr>
              <a:xfrm>
                <a:off x="2518360" y="3702890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49CFE9F-25CD-0EF3-EEE6-EB84C281457E}"/>
                  </a:ext>
                </a:extLst>
              </p:cNvPr>
              <p:cNvSpPr/>
              <p:nvPr/>
            </p:nvSpPr>
            <p:spPr>
              <a:xfrm>
                <a:off x="5225194" y="2982811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A6B9AEF-0D43-E32C-4828-5F799177728F}"/>
                  </a:ext>
                </a:extLst>
              </p:cNvPr>
              <p:cNvSpPr/>
              <p:nvPr/>
            </p:nvSpPr>
            <p:spPr>
              <a:xfrm>
                <a:off x="5653704" y="3696103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3D5443-7F79-9723-411A-14B3B9226782}"/>
                  </a:ext>
                </a:extLst>
              </p:cNvPr>
              <p:cNvSpPr/>
              <p:nvPr/>
            </p:nvSpPr>
            <p:spPr>
              <a:xfrm>
                <a:off x="6520649" y="3696103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3BB283-C606-FC30-0EE4-5A038745F08B}"/>
                  </a:ext>
                </a:extLst>
              </p:cNvPr>
              <p:cNvSpPr txBox="1"/>
              <p:nvPr/>
            </p:nvSpPr>
            <p:spPr>
              <a:xfrm>
                <a:off x="5681384" y="3714121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5AA649-E852-75DC-AEFF-C96DC0452740}"/>
                  </a:ext>
                </a:extLst>
              </p:cNvPr>
              <p:cNvSpPr txBox="1"/>
              <p:nvPr/>
            </p:nvSpPr>
            <p:spPr>
              <a:xfrm>
                <a:off x="6563633" y="3698534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3AB85-0BB6-BBD5-56B9-830BDDC265F4}"/>
                  </a:ext>
                </a:extLst>
              </p:cNvPr>
              <p:cNvSpPr txBox="1"/>
              <p:nvPr/>
            </p:nvSpPr>
            <p:spPr>
              <a:xfrm>
                <a:off x="1636129" y="396063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0DA145-6CA3-68C6-0912-DF27A7E3CF82}"/>
                  </a:ext>
                </a:extLst>
              </p:cNvPr>
              <p:cNvSpPr txBox="1"/>
              <p:nvPr/>
            </p:nvSpPr>
            <p:spPr>
              <a:xfrm>
                <a:off x="2493261" y="3951542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A5B19E-06D4-1064-958C-B728D053E086}"/>
                  </a:ext>
                </a:extLst>
              </p:cNvPr>
              <p:cNvSpPr txBox="1"/>
              <p:nvPr/>
            </p:nvSpPr>
            <p:spPr>
              <a:xfrm>
                <a:off x="5687661" y="3938028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D57D685-9D9B-04EA-AB71-0E54DA60B07E}"/>
                  </a:ext>
                </a:extLst>
              </p:cNvPr>
              <p:cNvSpPr txBox="1"/>
              <p:nvPr/>
            </p:nvSpPr>
            <p:spPr>
              <a:xfrm>
                <a:off x="6544793" y="392894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64D8185-4216-0F34-3464-17DB3F5CDC9D}"/>
                  </a:ext>
                </a:extLst>
              </p:cNvPr>
              <p:cNvSpPr/>
              <p:nvPr/>
            </p:nvSpPr>
            <p:spPr>
              <a:xfrm>
                <a:off x="1925052" y="3405988"/>
                <a:ext cx="367905" cy="307757"/>
              </a:xfrm>
              <a:custGeom>
                <a:avLst/>
                <a:gdLst>
                  <a:gd name="connsiteX0" fmla="*/ 0 w 2310063"/>
                  <a:gd name="connsiteY0" fmla="*/ 521368 h 521368"/>
                  <a:gd name="connsiteX1" fmla="*/ 1291389 w 2310063"/>
                  <a:gd name="connsiteY1" fmla="*/ 176463 h 521368"/>
                  <a:gd name="connsiteX2" fmla="*/ 2125579 w 2310063"/>
                  <a:gd name="connsiteY2" fmla="*/ 192505 h 521368"/>
                  <a:gd name="connsiteX3" fmla="*/ 2310063 w 2310063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0063" h="521368">
                    <a:moveTo>
                      <a:pt x="0" y="521368"/>
                    </a:moveTo>
                    <a:cubicBezTo>
                      <a:pt x="468563" y="376320"/>
                      <a:pt x="937126" y="231273"/>
                      <a:pt x="1291389" y="176463"/>
                    </a:cubicBezTo>
                    <a:cubicBezTo>
                      <a:pt x="1645652" y="121653"/>
                      <a:pt x="1955800" y="221915"/>
                      <a:pt x="2125579" y="192505"/>
                    </a:cubicBezTo>
                    <a:cubicBezTo>
                      <a:pt x="2295358" y="163094"/>
                      <a:pt x="2284663" y="13368"/>
                      <a:pt x="2310063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D7BCEC-DAE2-6210-EBB9-CD553E88F1B7}"/>
                  </a:ext>
                </a:extLst>
              </p:cNvPr>
              <p:cNvSpPr/>
              <p:nvPr/>
            </p:nvSpPr>
            <p:spPr>
              <a:xfrm flipH="1">
                <a:off x="5935578" y="3278223"/>
                <a:ext cx="45719" cy="411460"/>
              </a:xfrm>
              <a:custGeom>
                <a:avLst/>
                <a:gdLst>
                  <a:gd name="connsiteX0" fmla="*/ 1700463 w 1700463"/>
                  <a:gd name="connsiteY0" fmla="*/ 521368 h 521368"/>
                  <a:gd name="connsiteX1" fmla="*/ 320842 w 1700463"/>
                  <a:gd name="connsiteY1" fmla="*/ 368968 h 521368"/>
                  <a:gd name="connsiteX2" fmla="*/ 0 w 1700463"/>
                  <a:gd name="connsiteY2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0463" h="521368">
                    <a:moveTo>
                      <a:pt x="1700463" y="521368"/>
                    </a:moveTo>
                    <a:cubicBezTo>
                      <a:pt x="1152357" y="488615"/>
                      <a:pt x="604252" y="455863"/>
                      <a:pt x="320842" y="368968"/>
                    </a:cubicBezTo>
                    <a:cubicBezTo>
                      <a:pt x="37431" y="282073"/>
                      <a:pt x="18715" y="141036"/>
                      <a:pt x="0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D3EDCA1-57A2-A538-5EF4-2A86F7C0EB01}"/>
                  </a:ext>
                </a:extLst>
              </p:cNvPr>
              <p:cNvSpPr/>
              <p:nvPr/>
            </p:nvSpPr>
            <p:spPr>
              <a:xfrm>
                <a:off x="5972740" y="3278224"/>
                <a:ext cx="829111" cy="411459"/>
              </a:xfrm>
              <a:custGeom>
                <a:avLst/>
                <a:gdLst>
                  <a:gd name="connsiteX0" fmla="*/ 2358190 w 2358190"/>
                  <a:gd name="connsiteY0" fmla="*/ 513347 h 513347"/>
                  <a:gd name="connsiteX1" fmla="*/ 850232 w 2358190"/>
                  <a:gd name="connsiteY1" fmla="*/ 248653 h 513347"/>
                  <a:gd name="connsiteX2" fmla="*/ 0 w 2358190"/>
                  <a:gd name="connsiteY2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8190" h="513347">
                    <a:moveTo>
                      <a:pt x="2358190" y="513347"/>
                    </a:moveTo>
                    <a:cubicBezTo>
                      <a:pt x="1800727" y="423779"/>
                      <a:pt x="1243264" y="334211"/>
                      <a:pt x="850232" y="248653"/>
                    </a:cubicBezTo>
                    <a:cubicBezTo>
                      <a:pt x="457200" y="163095"/>
                      <a:pt x="228600" y="81547"/>
                      <a:pt x="0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A908F2-3227-DA43-9271-01514B409912}"/>
                  </a:ext>
                </a:extLst>
              </p:cNvPr>
              <p:cNvSpPr/>
              <p:nvPr/>
            </p:nvSpPr>
            <p:spPr>
              <a:xfrm flipH="1">
                <a:off x="2344957" y="3405989"/>
                <a:ext cx="542621" cy="299736"/>
              </a:xfrm>
              <a:custGeom>
                <a:avLst/>
                <a:gdLst>
                  <a:gd name="connsiteX0" fmla="*/ 0 w 1556084"/>
                  <a:gd name="connsiteY0" fmla="*/ 521368 h 521368"/>
                  <a:gd name="connsiteX1" fmla="*/ 328863 w 1556084"/>
                  <a:gd name="connsiteY1" fmla="*/ 296779 h 521368"/>
                  <a:gd name="connsiteX2" fmla="*/ 1315453 w 1556084"/>
                  <a:gd name="connsiteY2" fmla="*/ 393032 h 521368"/>
                  <a:gd name="connsiteX3" fmla="*/ 1556084 w 1556084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6084" h="521368">
                    <a:moveTo>
                      <a:pt x="0" y="521368"/>
                    </a:moveTo>
                    <a:cubicBezTo>
                      <a:pt x="54810" y="419768"/>
                      <a:pt x="109621" y="318168"/>
                      <a:pt x="328863" y="296779"/>
                    </a:cubicBezTo>
                    <a:cubicBezTo>
                      <a:pt x="548105" y="275390"/>
                      <a:pt x="1110916" y="442495"/>
                      <a:pt x="1315453" y="393032"/>
                    </a:cubicBezTo>
                    <a:cubicBezTo>
                      <a:pt x="1519990" y="343569"/>
                      <a:pt x="1538037" y="171784"/>
                      <a:pt x="1556084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CB14125-28F0-BEE5-467A-39885786B818}"/>
                  </a:ext>
                </a:extLst>
              </p:cNvPr>
              <p:cNvSpPr/>
              <p:nvPr/>
            </p:nvSpPr>
            <p:spPr>
              <a:xfrm>
                <a:off x="2230854" y="3581272"/>
                <a:ext cx="200527" cy="20050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CDF3524-1B64-BB0D-A1FD-A3BB8A59B456}"/>
                  </a:ext>
                </a:extLst>
              </p:cNvPr>
              <p:cNvSpPr/>
              <p:nvPr/>
            </p:nvSpPr>
            <p:spPr>
              <a:xfrm>
                <a:off x="4413461" y="2344706"/>
                <a:ext cx="200527" cy="20050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8501B5D-D546-4A77-250B-8929BF110623}"/>
                  </a:ext>
                </a:extLst>
              </p:cNvPr>
              <p:cNvSpPr/>
              <p:nvPr/>
            </p:nvSpPr>
            <p:spPr>
              <a:xfrm>
                <a:off x="2302040" y="1771071"/>
                <a:ext cx="2068609" cy="1349119"/>
              </a:xfrm>
              <a:custGeom>
                <a:avLst/>
                <a:gdLst>
                  <a:gd name="connsiteX0" fmla="*/ 0 w 2059340"/>
                  <a:gd name="connsiteY0" fmla="*/ 1098885 h 1098885"/>
                  <a:gd name="connsiteX1" fmla="*/ 970548 w 2059340"/>
                  <a:gd name="connsiteY1" fmla="*/ 553453 h 1098885"/>
                  <a:gd name="connsiteX2" fmla="*/ 1909011 w 2059340"/>
                  <a:gd name="connsiteY2" fmla="*/ 633664 h 1098885"/>
                  <a:gd name="connsiteX3" fmla="*/ 2045369 w 2059340"/>
                  <a:gd name="connsiteY3" fmla="*/ 0 h 109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340" h="1098885">
                    <a:moveTo>
                      <a:pt x="0" y="1098885"/>
                    </a:moveTo>
                    <a:cubicBezTo>
                      <a:pt x="326189" y="864937"/>
                      <a:pt x="652379" y="630990"/>
                      <a:pt x="970548" y="553453"/>
                    </a:cubicBezTo>
                    <a:cubicBezTo>
                      <a:pt x="1288717" y="475916"/>
                      <a:pt x="1729874" y="725906"/>
                      <a:pt x="1909011" y="633664"/>
                    </a:cubicBezTo>
                    <a:cubicBezTo>
                      <a:pt x="2088148" y="541422"/>
                      <a:pt x="2066758" y="270711"/>
                      <a:pt x="2045369" y="0"/>
                    </a:cubicBezTo>
                  </a:path>
                </a:pathLst>
              </a:custGeom>
              <a:noFill/>
              <a:ln w="9525">
                <a:solidFill>
                  <a:srgbClr val="7030A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B2006F26-E459-097C-8F44-9F3A1FE7F4EC}"/>
                </a:ext>
              </a:extLst>
            </p:cNvPr>
            <p:cNvSpPr/>
            <p:nvPr/>
          </p:nvSpPr>
          <p:spPr>
            <a:xfrm>
              <a:off x="3585618" y="1246210"/>
              <a:ext cx="1001177" cy="393999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Internet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7157B6-E177-2C11-0F76-F428840D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6328" y="2941405"/>
              <a:ext cx="357496" cy="35749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8D5CE-20CB-266E-C7C7-EEDBFCFE5F93}"/>
                </a:ext>
              </a:extLst>
            </p:cNvPr>
            <p:cNvSpPr txBox="1"/>
            <p:nvPr/>
          </p:nvSpPr>
          <p:spPr>
            <a:xfrm>
              <a:off x="5843262" y="2997825"/>
              <a:ext cx="4908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CF</a:t>
              </a:r>
              <a:r>
                <a:rPr lang="en-US" altLang="zh-CN" sz="1000" dirty="0" err="1"/>
                <a:t>os</a:t>
              </a:r>
              <a:endParaRPr lang="en-US" sz="10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99D47A-52EE-3D73-E932-2120BE17E89D}"/>
                </a:ext>
              </a:extLst>
            </p:cNvPr>
            <p:cNvSpPr/>
            <p:nvPr/>
          </p:nvSpPr>
          <p:spPr>
            <a:xfrm>
              <a:off x="5796770" y="3442038"/>
              <a:ext cx="200527" cy="20050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BF7DB7-4B12-627A-B486-3B0C0294B667}"/>
                </a:ext>
              </a:extLst>
            </p:cNvPr>
            <p:cNvSpPr/>
            <p:nvPr/>
          </p:nvSpPr>
          <p:spPr>
            <a:xfrm>
              <a:off x="4124584" y="1687015"/>
              <a:ext cx="1529456" cy="1316721"/>
            </a:xfrm>
            <a:custGeom>
              <a:avLst/>
              <a:gdLst>
                <a:gd name="connsiteX0" fmla="*/ 1546860 w 1546860"/>
                <a:gd name="connsiteY0" fmla="*/ 967740 h 969195"/>
                <a:gd name="connsiteX1" fmla="*/ 609600 w 1546860"/>
                <a:gd name="connsiteY1" fmla="*/ 815340 h 969195"/>
                <a:gd name="connsiteX2" fmla="*/ 0 w 1546860"/>
                <a:gd name="connsiteY2" fmla="*/ 0 h 9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6860" h="969195">
                  <a:moveTo>
                    <a:pt x="1546860" y="967740"/>
                  </a:moveTo>
                  <a:cubicBezTo>
                    <a:pt x="1207135" y="972185"/>
                    <a:pt x="867410" y="976630"/>
                    <a:pt x="609600" y="815340"/>
                  </a:cubicBezTo>
                  <a:cubicBezTo>
                    <a:pt x="351790" y="654050"/>
                    <a:pt x="175895" y="327025"/>
                    <a:pt x="0" y="0"/>
                  </a:cubicBezTo>
                </a:path>
              </a:pathLst>
            </a:custGeom>
            <a:noFill/>
            <a:ln w="9525">
              <a:solidFill>
                <a:srgbClr val="7030A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37">
              <a:extLst>
                <a:ext uri="{FF2B5EF4-FFF2-40B4-BE49-F238E27FC236}">
                  <a16:creationId xmlns:a16="http://schemas.microsoft.com/office/drawing/2014/main" id="{7482F0FC-4A3E-0A78-174E-DD214BF47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338" y="3299332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Graphic 37">
              <a:extLst>
                <a:ext uri="{FF2B5EF4-FFF2-40B4-BE49-F238E27FC236}">
                  <a16:creationId xmlns:a16="http://schemas.microsoft.com/office/drawing/2014/main" id="{4B5B6692-A76F-BB36-04D8-E4D932E88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176" y="3573607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Graphic 37">
              <a:extLst>
                <a:ext uri="{FF2B5EF4-FFF2-40B4-BE49-F238E27FC236}">
                  <a16:creationId xmlns:a16="http://schemas.microsoft.com/office/drawing/2014/main" id="{5C9CD338-D558-D7DC-EC7B-659980CF0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060" y="3588089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Graphic 37">
              <a:extLst>
                <a:ext uri="{FF2B5EF4-FFF2-40B4-BE49-F238E27FC236}">
                  <a16:creationId xmlns:a16="http://schemas.microsoft.com/office/drawing/2014/main" id="{6D19D6F5-7BBD-97B5-99E4-EA415FC62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200" y="3223652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Graphic 37">
              <a:extLst>
                <a:ext uri="{FF2B5EF4-FFF2-40B4-BE49-F238E27FC236}">
                  <a16:creationId xmlns:a16="http://schemas.microsoft.com/office/drawing/2014/main" id="{422838E5-37A2-D106-339D-F788590F7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422" y="3542289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Graphic 37">
              <a:extLst>
                <a:ext uri="{FF2B5EF4-FFF2-40B4-BE49-F238E27FC236}">
                  <a16:creationId xmlns:a16="http://schemas.microsoft.com/office/drawing/2014/main" id="{CF327312-5CEF-EF37-0D1A-C313A231F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343" y="3549304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D3675FC-AA73-F365-CC4A-091B9F97BE16}"/>
                </a:ext>
              </a:extLst>
            </p:cNvPr>
            <p:cNvSpPr txBox="1"/>
            <p:nvPr/>
          </p:nvSpPr>
          <p:spPr>
            <a:xfrm>
              <a:off x="1220833" y="3423535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579C37-8A20-3487-C902-8D1EDD01C8A9}"/>
                </a:ext>
              </a:extLst>
            </p:cNvPr>
            <p:cNvSpPr txBox="1"/>
            <p:nvPr/>
          </p:nvSpPr>
          <p:spPr>
            <a:xfrm>
              <a:off x="2645565" y="3470702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320A93E-00B2-A6D3-A802-5DFBF4F62408}"/>
                </a:ext>
              </a:extLst>
            </p:cNvPr>
            <p:cNvSpPr txBox="1"/>
            <p:nvPr/>
          </p:nvSpPr>
          <p:spPr>
            <a:xfrm>
              <a:off x="2043550" y="3332075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C735A9-3363-3492-F21E-0558E6877972}"/>
                </a:ext>
              </a:extLst>
            </p:cNvPr>
            <p:cNvSpPr txBox="1"/>
            <p:nvPr/>
          </p:nvSpPr>
          <p:spPr>
            <a:xfrm>
              <a:off x="5235921" y="3187574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CB2988-674F-1920-8D9F-8C6295907932}"/>
                </a:ext>
              </a:extLst>
            </p:cNvPr>
            <p:cNvSpPr txBox="1"/>
            <p:nvPr/>
          </p:nvSpPr>
          <p:spPr>
            <a:xfrm>
              <a:off x="5135372" y="3500361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9D519-B05B-0232-C762-3BD12CC09631}"/>
                </a:ext>
              </a:extLst>
            </p:cNvPr>
            <p:cNvSpPr txBox="1"/>
            <p:nvPr/>
          </p:nvSpPr>
          <p:spPr>
            <a:xfrm>
              <a:off x="6504717" y="3439388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net1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AFE227-7945-E66A-81ED-06FF831ADA4D}"/>
                </a:ext>
              </a:extLst>
            </p:cNvPr>
            <p:cNvSpPr txBox="1"/>
            <p:nvPr/>
          </p:nvSpPr>
          <p:spPr>
            <a:xfrm>
              <a:off x="717085" y="1823382"/>
              <a:ext cx="1162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EKS Cluster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52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F9CAD-25BB-AA60-F7F7-96B2C1AA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Namespace</a:t>
            </a:r>
            <a:r>
              <a:rPr lang="zh-CN" altLang="en-US" dirty="0"/>
              <a:t>部署</a:t>
            </a:r>
            <a:r>
              <a:rPr lang="en-US" altLang="zh-CN" dirty="0"/>
              <a:t>egress </a:t>
            </a:r>
            <a:r>
              <a:rPr lang="en-US" altLang="zh-CN" dirty="0" err="1"/>
              <a:t>cfos</a:t>
            </a:r>
            <a:r>
              <a:rPr lang="zh-CN" altLang="en-US" dirty="0"/>
              <a:t>和网卡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98502-DFBA-9640-1F36-8762321C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1" y="1120198"/>
            <a:ext cx="7536359" cy="395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1C52F-E891-4368-8FC0-023159717F86}"/>
              </a:ext>
            </a:extLst>
          </p:cNvPr>
          <p:cNvSpPr txBox="1"/>
          <p:nvPr/>
        </p:nvSpPr>
        <p:spPr>
          <a:xfrm>
            <a:off x="177521" y="5276137"/>
            <a:ext cx="6282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cfos-egress.yaml</a:t>
            </a:r>
            <a:r>
              <a:rPr lang="en-US" dirty="0"/>
              <a:t> --namespace=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  <a:p>
            <a:r>
              <a:rPr lang="en-US" altLang="zh-CN" dirty="0" err="1"/>
              <a:t>kubectl</a:t>
            </a:r>
            <a:r>
              <a:rPr lang="en-US" altLang="zh-CN" dirty="0"/>
              <a:t> apply –f </a:t>
            </a:r>
            <a:r>
              <a:rPr lang="en-US" altLang="zh-CN" dirty="0" err="1"/>
              <a:t>fos-license.yaml</a:t>
            </a:r>
            <a:r>
              <a:rPr lang="en-US" altLang="zh-CN" dirty="0"/>
              <a:t> </a:t>
            </a:r>
            <a:r>
              <a:rPr lang="en-US" dirty="0"/>
              <a:t>--namespace=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  <a:p>
            <a:r>
              <a:rPr lang="en-US" dirty="0" err="1"/>
              <a:t>Yaml</a:t>
            </a:r>
            <a:r>
              <a:rPr lang="en-US" dirty="0"/>
              <a:t> mac </a:t>
            </a:r>
            <a:r>
              <a:rPr lang="zh-CN" altLang="en-US" dirty="0"/>
              <a:t>可以不写，会随机生成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0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北向</a:t>
            </a:r>
            <a:r>
              <a:rPr lang="en-US" altLang="zh-CN" dirty="0"/>
              <a:t>-</a:t>
            </a:r>
            <a:r>
              <a:rPr lang="zh-CN" altLang="en-US" dirty="0"/>
              <a:t>检查</a:t>
            </a:r>
            <a:r>
              <a:rPr lang="en-US" altLang="zh-CN" dirty="0"/>
              <a:t>CFOS</a:t>
            </a:r>
            <a:r>
              <a:rPr lang="zh-CN" altLang="en-US" dirty="0"/>
              <a:t>网卡配置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D6CAE-1CBE-E1ED-9134-A27E61FE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0" y="1696055"/>
            <a:ext cx="5500254" cy="2617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8754B-6304-A43C-A6F9-364A5DCE1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34" y="1696055"/>
            <a:ext cx="6063846" cy="37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东西向业务网卡配置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8619-0482-0BF6-4F02-72033700B8DD}"/>
              </a:ext>
            </a:extLst>
          </p:cNvPr>
          <p:cNvSpPr txBox="1"/>
          <p:nvPr/>
        </p:nvSpPr>
        <p:spPr>
          <a:xfrm>
            <a:off x="872297" y="4679624"/>
            <a:ext cx="96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ip-net1.yaml                                        </a:t>
            </a:r>
            <a:r>
              <a:rPr lang="en-US" dirty="0" err="1"/>
              <a:t>kubectl</a:t>
            </a:r>
            <a:r>
              <a:rPr lang="en-US" dirty="0"/>
              <a:t> apply -f ip-net2.yaml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8E946-377D-A280-9DB3-A3F12055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5" y="1105766"/>
            <a:ext cx="4714875" cy="3371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58D26-BFB1-EF45-4CDB-3D301B4A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04" y="1105766"/>
            <a:ext cx="468595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东西向业务配置</a:t>
            </a:r>
            <a:r>
              <a:rPr lang="en-US" altLang="zh-CN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8619-0482-0BF6-4F02-72033700B8DD}"/>
              </a:ext>
            </a:extLst>
          </p:cNvPr>
          <p:cNvSpPr txBox="1"/>
          <p:nvPr/>
        </p:nvSpPr>
        <p:spPr>
          <a:xfrm>
            <a:off x="423001" y="4973309"/>
            <a:ext cx="48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lg-</a:t>
            </a:r>
            <a:r>
              <a:rPr lang="en-US" dirty="0" err="1"/>
              <a:t>web.yaml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19569-CE97-FADB-8EE9-0EFD827C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1" y="946200"/>
            <a:ext cx="5178826" cy="356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00DC0-C615-8AF8-2BA6-2B3B7DD8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32" y="641022"/>
            <a:ext cx="5361472" cy="4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东西向业务配置</a:t>
            </a:r>
            <a:r>
              <a:rPr lang="en-US" altLang="zh-CN" dirty="0"/>
              <a:t>-2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8619-0482-0BF6-4F02-72033700B8DD}"/>
              </a:ext>
            </a:extLst>
          </p:cNvPr>
          <p:cNvSpPr txBox="1"/>
          <p:nvPr/>
        </p:nvSpPr>
        <p:spPr>
          <a:xfrm>
            <a:off x="423001" y="4973309"/>
            <a:ext cx="48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lg-</a:t>
            </a:r>
            <a:r>
              <a:rPr lang="en-US" dirty="0" err="1"/>
              <a:t>test.yaml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899B8-7FFE-9AE6-92B9-6DB6F4B6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3" y="1617230"/>
            <a:ext cx="5743575" cy="1924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9CD5D-C244-93A6-A2AB-2077B576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77" y="537546"/>
            <a:ext cx="5665253" cy="52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</a:t>
            </a:r>
            <a:r>
              <a:rPr lang="en-US" altLang="zh-CN" dirty="0"/>
              <a:t>CFOS</a:t>
            </a:r>
            <a:r>
              <a:rPr lang="zh-CN" altLang="en-US" dirty="0"/>
              <a:t>网卡配置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644B9-E6ED-80ED-5602-45EC1116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0" y="879560"/>
            <a:ext cx="6297171" cy="5337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88619-0482-0BF6-4F02-72033700B8DD}"/>
              </a:ext>
            </a:extLst>
          </p:cNvPr>
          <p:cNvSpPr txBox="1"/>
          <p:nvPr/>
        </p:nvSpPr>
        <p:spPr>
          <a:xfrm>
            <a:off x="6985440" y="2342572"/>
            <a:ext cx="485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–f cfos-ip-net1.yaml –n xxx</a:t>
            </a:r>
          </a:p>
          <a:p>
            <a:r>
              <a:rPr lang="en-US" dirty="0" err="1"/>
              <a:t>kubectl</a:t>
            </a:r>
            <a:r>
              <a:rPr lang="en-US" dirty="0"/>
              <a:t> apply –f cfos-ip-net2.yaml –n xxx</a:t>
            </a:r>
          </a:p>
          <a:p>
            <a:r>
              <a:rPr lang="en-US" altLang="zh-CN" dirty="0" err="1"/>
              <a:t>kubectl</a:t>
            </a:r>
            <a:r>
              <a:rPr lang="en-US" altLang="zh-CN" dirty="0"/>
              <a:t> apply -f </a:t>
            </a:r>
            <a:r>
              <a:rPr lang="en-US" altLang="zh-CN" dirty="0" err="1"/>
              <a:t>fos-license.yaml</a:t>
            </a:r>
            <a:r>
              <a:rPr lang="en-US" altLang="zh-CN" dirty="0"/>
              <a:t> </a:t>
            </a:r>
            <a:r>
              <a:rPr lang="en-US" dirty="0"/>
              <a:t>–</a:t>
            </a:r>
            <a:r>
              <a:rPr lang="en-US" altLang="zh-CN" dirty="0"/>
              <a:t>n xxx</a:t>
            </a:r>
          </a:p>
          <a:p>
            <a:r>
              <a:rPr lang="en-US" altLang="zh-CN" dirty="0" err="1"/>
              <a:t>kubectl</a:t>
            </a:r>
            <a:r>
              <a:rPr lang="en-US" altLang="zh-CN" dirty="0"/>
              <a:t> apply -f </a:t>
            </a:r>
            <a:r>
              <a:rPr lang="en-US" altLang="zh-CN" dirty="0" err="1"/>
              <a:t>rbac-egress.yaml</a:t>
            </a:r>
            <a:r>
              <a:rPr lang="en-US" altLang="zh-CN" dirty="0"/>
              <a:t> –n xxx</a:t>
            </a:r>
          </a:p>
        </p:txBody>
      </p:sp>
    </p:spTree>
    <p:extLst>
      <p:ext uri="{BB962C8B-B14F-4D97-AF65-F5344CB8AC3E}">
        <p14:creationId xmlns:p14="http://schemas.microsoft.com/office/powerpoint/2010/main" val="9691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</a:t>
            </a:r>
            <a:r>
              <a:rPr lang="en-US" altLang="zh-CN" dirty="0"/>
              <a:t>CFOS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8619-0482-0BF6-4F02-72033700B8DD}"/>
              </a:ext>
            </a:extLst>
          </p:cNvPr>
          <p:cNvSpPr txBox="1"/>
          <p:nvPr/>
        </p:nvSpPr>
        <p:spPr>
          <a:xfrm>
            <a:off x="7959897" y="2394948"/>
            <a:ext cx="48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cfos-egress.yaml</a:t>
            </a:r>
            <a:r>
              <a:rPr lang="en-US" dirty="0"/>
              <a:t> –</a:t>
            </a:r>
            <a:r>
              <a:rPr lang="en-US" altLang="zh-CN" dirty="0"/>
              <a:t>n xxx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AB564-AE54-4B3F-C39B-823EC092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9" y="851849"/>
            <a:ext cx="7752358" cy="38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336B5-92D9-8D1E-B545-0B68E0D4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" y="4809469"/>
            <a:ext cx="7818861" cy="10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</a:t>
            </a:r>
            <a:r>
              <a:rPr lang="en-US" altLang="zh-CN" dirty="0"/>
              <a:t>-</a:t>
            </a:r>
            <a:r>
              <a:rPr lang="zh-CN" altLang="en-US" dirty="0"/>
              <a:t>检查</a:t>
            </a:r>
            <a:r>
              <a:rPr lang="en-US" altLang="zh-CN" dirty="0"/>
              <a:t>CFOS</a:t>
            </a:r>
            <a:r>
              <a:rPr lang="zh-CN" altLang="en-US" dirty="0"/>
              <a:t>网卡配置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51931-22D4-ECA4-49D1-AB526853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7" y="1108940"/>
            <a:ext cx="52578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A5811-4580-6A56-5861-DB330F32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11" y="719092"/>
            <a:ext cx="6492762" cy="47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东西向业务网卡检查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EDA7D-AA82-1BD1-E2E4-749A9B7D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1" y="1460642"/>
            <a:ext cx="8940543" cy="128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DC275-7189-3E71-8A22-88F3733A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1" y="3216894"/>
            <a:ext cx="8940543" cy="9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2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北向</a:t>
            </a:r>
            <a:r>
              <a:rPr lang="en-US" altLang="zh-CN" dirty="0"/>
              <a:t>-</a:t>
            </a:r>
            <a:r>
              <a:rPr lang="zh-CN" altLang="en-US" dirty="0"/>
              <a:t>配置防火墙策略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7B4E1-4328-9251-D477-E16AF9E4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09700"/>
            <a:ext cx="5201549" cy="356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252B6-D514-6B62-6BC5-471817CF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78" y="1573355"/>
            <a:ext cx="5314084" cy="3272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7D241-3D51-9753-7CAC-04D10D6CAE4E}"/>
              </a:ext>
            </a:extLst>
          </p:cNvPr>
          <p:cNvSpPr txBox="1"/>
          <p:nvPr/>
        </p:nvSpPr>
        <p:spPr>
          <a:xfrm>
            <a:off x="242175" y="5292436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firewall-policy-</a:t>
            </a:r>
            <a:r>
              <a:rPr lang="en-US" dirty="0" err="1"/>
              <a:t>egress.yaml</a:t>
            </a:r>
            <a:r>
              <a:rPr lang="en-US" dirty="0"/>
              <a:t> --namespace=</a:t>
            </a:r>
            <a:r>
              <a:rPr lang="en-US" dirty="0" err="1"/>
              <a:t>cfos</a:t>
            </a:r>
            <a:r>
              <a:rPr lang="en-US" dirty="0"/>
              <a:t>-egress</a:t>
            </a:r>
          </a:p>
        </p:txBody>
      </p:sp>
    </p:spTree>
    <p:extLst>
      <p:ext uri="{BB962C8B-B14F-4D97-AF65-F5344CB8AC3E}">
        <p14:creationId xmlns:p14="http://schemas.microsoft.com/office/powerpoint/2010/main" val="194156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2" y="238441"/>
            <a:ext cx="10515600" cy="535120"/>
          </a:xfrm>
        </p:spPr>
        <p:txBody>
          <a:bodyPr/>
          <a:lstStyle/>
          <a:p>
            <a:r>
              <a:rPr lang="zh-CN" altLang="en-US" dirty="0"/>
              <a:t>东西向流量逻辑拓扑</a:t>
            </a:r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2ACB7F-B059-854C-8C98-3B2CCAF0B923}"/>
              </a:ext>
            </a:extLst>
          </p:cNvPr>
          <p:cNvGrpSpPr/>
          <p:nvPr/>
        </p:nvGrpSpPr>
        <p:grpSpPr>
          <a:xfrm>
            <a:off x="146196" y="1265737"/>
            <a:ext cx="7734300" cy="4402114"/>
            <a:chOff x="76200" y="1235160"/>
            <a:chExt cx="7734300" cy="440211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C832FAE-D893-C8AB-8F77-43FEAEECE35D}"/>
                </a:ext>
              </a:extLst>
            </p:cNvPr>
            <p:cNvSpPr/>
            <p:nvPr/>
          </p:nvSpPr>
          <p:spPr>
            <a:xfrm>
              <a:off x="360245" y="1831150"/>
              <a:ext cx="7310869" cy="33395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4470D8-E94E-2751-D394-F81E2AAF3AAE}"/>
                </a:ext>
              </a:extLst>
            </p:cNvPr>
            <p:cNvGrpSpPr/>
            <p:nvPr/>
          </p:nvGrpSpPr>
          <p:grpSpPr>
            <a:xfrm>
              <a:off x="76200" y="1235160"/>
              <a:ext cx="7734300" cy="4402114"/>
              <a:chOff x="505325" y="1313436"/>
              <a:chExt cx="7599188" cy="433789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C62031D-84BC-4E09-B2C1-6F278C0BF0CA}"/>
                  </a:ext>
                </a:extLst>
              </p:cNvPr>
              <p:cNvGrpSpPr/>
              <p:nvPr/>
            </p:nvGrpSpPr>
            <p:grpSpPr>
              <a:xfrm>
                <a:off x="932490" y="2179209"/>
                <a:ext cx="2926659" cy="3371359"/>
                <a:chOff x="3388963" y="1577632"/>
                <a:chExt cx="1880301" cy="879054"/>
              </a:xfrm>
            </p:grpSpPr>
            <p:sp>
              <p:nvSpPr>
                <p:cNvPr id="109" name="Rounded Rectangle 21">
                  <a:extLst>
                    <a:ext uri="{FF2B5EF4-FFF2-40B4-BE49-F238E27FC236}">
                      <a16:creationId xmlns:a16="http://schemas.microsoft.com/office/drawing/2014/main" id="{DA7C48E9-86D3-26A3-7325-9A5FBDD9E3DB}"/>
                    </a:ext>
                  </a:extLst>
                </p:cNvPr>
                <p:cNvSpPr/>
                <p:nvPr/>
              </p:nvSpPr>
              <p:spPr>
                <a:xfrm>
                  <a:off x="3388963" y="1577632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110" name="矩形 322">
                  <a:extLst>
                    <a:ext uri="{FF2B5EF4-FFF2-40B4-BE49-F238E27FC236}">
                      <a16:creationId xmlns:a16="http://schemas.microsoft.com/office/drawing/2014/main" id="{4EEB9669-F9A1-B3D5-779D-593482A4F531}"/>
                    </a:ext>
                  </a:extLst>
                </p:cNvPr>
                <p:cNvSpPr/>
                <p:nvPr/>
              </p:nvSpPr>
              <p:spPr>
                <a:xfrm>
                  <a:off x="4842544" y="2210465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AZ1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7CBCEF2-E0C0-E64B-96EA-7420D41F29BB}"/>
                  </a:ext>
                </a:extLst>
              </p:cNvPr>
              <p:cNvGrpSpPr/>
              <p:nvPr/>
            </p:nvGrpSpPr>
            <p:grpSpPr>
              <a:xfrm>
                <a:off x="4708357" y="2179210"/>
                <a:ext cx="3049315" cy="3371359"/>
                <a:chOff x="3400107" y="2459129"/>
                <a:chExt cx="1962031" cy="877154"/>
              </a:xfrm>
            </p:grpSpPr>
            <p:sp>
              <p:nvSpPr>
                <p:cNvPr id="107" name="Rounded Rectangle 21">
                  <a:extLst>
                    <a:ext uri="{FF2B5EF4-FFF2-40B4-BE49-F238E27FC236}">
                      <a16:creationId xmlns:a16="http://schemas.microsoft.com/office/drawing/2014/main" id="{F1177432-FD28-63A2-D634-1069549CE724}"/>
                    </a:ext>
                  </a:extLst>
                </p:cNvPr>
                <p:cNvSpPr/>
                <p:nvPr/>
              </p:nvSpPr>
              <p:spPr>
                <a:xfrm>
                  <a:off x="3400107" y="2459129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108" name="矩形 322">
                  <a:extLst>
                    <a:ext uri="{FF2B5EF4-FFF2-40B4-BE49-F238E27FC236}">
                      <a16:creationId xmlns:a16="http://schemas.microsoft.com/office/drawing/2014/main" id="{C37C498E-4FA2-4A7E-E9EA-A4D7A6C55B7E}"/>
                    </a:ext>
                  </a:extLst>
                </p:cNvPr>
                <p:cNvSpPr/>
                <p:nvPr/>
              </p:nvSpPr>
              <p:spPr>
                <a:xfrm>
                  <a:off x="4935418" y="3090062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AZ2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17DB5DB-CE14-D049-BD11-EAC8A8383B59}"/>
                  </a:ext>
                </a:extLst>
              </p:cNvPr>
              <p:cNvGrpSpPr/>
              <p:nvPr/>
            </p:nvGrpSpPr>
            <p:grpSpPr>
              <a:xfrm>
                <a:off x="505325" y="1313436"/>
                <a:ext cx="7599188" cy="4337891"/>
                <a:chOff x="1977248" y="1126890"/>
                <a:chExt cx="7526657" cy="4796041"/>
              </a:xfrm>
            </p:grpSpPr>
            <p:sp>
              <p:nvSpPr>
                <p:cNvPr id="105" name="Rectangle 6">
                  <a:extLst>
                    <a:ext uri="{FF2B5EF4-FFF2-40B4-BE49-F238E27FC236}">
                      <a16:creationId xmlns:a16="http://schemas.microsoft.com/office/drawing/2014/main" id="{6DC72048-133A-2A6A-387B-94DD2C2EB492}"/>
                    </a:ext>
                  </a:extLst>
                </p:cNvPr>
                <p:cNvSpPr/>
                <p:nvPr/>
              </p:nvSpPr>
              <p:spPr>
                <a:xfrm>
                  <a:off x="1977248" y="1126890"/>
                  <a:ext cx="7526657" cy="4796041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     App </a:t>
                  </a: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VPC</a:t>
                  </a:r>
                </a:p>
              </p:txBody>
            </p: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414A954B-5A86-0498-DD99-882ED782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93219" y="1142933"/>
                  <a:ext cx="509449" cy="235449"/>
                </a:xfrm>
                <a:prstGeom prst="rect">
                  <a:avLst/>
                </a:prstGeom>
              </p:spPr>
            </p:pic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F3FFA5-6ED2-4BD6-28E5-C50FE1FB6BAA}"/>
                  </a:ext>
                </a:extLst>
              </p:cNvPr>
              <p:cNvSpPr txBox="1"/>
              <p:nvPr/>
            </p:nvSpPr>
            <p:spPr>
              <a:xfrm>
                <a:off x="2002555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602925-FA2D-27E9-8D66-474A3F5121B2}"/>
                  </a:ext>
                </a:extLst>
              </p:cNvPr>
              <p:cNvSpPr txBox="1"/>
              <p:nvPr/>
            </p:nvSpPr>
            <p:spPr>
              <a:xfrm>
                <a:off x="6057966" y="4440571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Node-2</a:t>
                </a:r>
              </a:p>
            </p:txBody>
          </p:sp>
          <p:pic>
            <p:nvPicPr>
              <p:cNvPr id="76" name="Graphic 20">
                <a:extLst>
                  <a:ext uri="{FF2B5EF4-FFF2-40B4-BE49-F238E27FC236}">
                    <a16:creationId xmlns:a16="http://schemas.microsoft.com/office/drawing/2014/main" id="{04F13BF2-0BB1-A979-54AD-EB1128CA2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1549" y="4572575"/>
                <a:ext cx="531756" cy="531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827DE8-9614-2D5C-A24C-56E7AA7C3929}"/>
                  </a:ext>
                </a:extLst>
              </p:cNvPr>
              <p:cNvSpPr txBox="1"/>
              <p:nvPr/>
            </p:nvSpPr>
            <p:spPr>
              <a:xfrm>
                <a:off x="3968929" y="5218225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ECR</a:t>
                </a:r>
              </a:p>
            </p:txBody>
          </p:sp>
          <p:pic>
            <p:nvPicPr>
              <p:cNvPr id="78" name="Graphic 6">
                <a:extLst>
                  <a:ext uri="{FF2B5EF4-FFF2-40B4-BE49-F238E27FC236}">
                    <a16:creationId xmlns:a16="http://schemas.microsoft.com/office/drawing/2014/main" id="{C136733E-3FDC-B035-8DC5-5532C927B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305" y="4849235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8">
                <a:extLst>
                  <a:ext uri="{FF2B5EF4-FFF2-40B4-BE49-F238E27FC236}">
                    <a16:creationId xmlns:a16="http://schemas.microsoft.com/office/drawing/2014/main" id="{8C1131DE-6819-7D47-DEE7-F220035D7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225" y="4838453"/>
                <a:ext cx="266932" cy="266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AutoShape 4" descr="Product, Container">
                <a:extLst>
                  <a:ext uri="{FF2B5EF4-FFF2-40B4-BE49-F238E27FC236}">
                    <a16:creationId xmlns:a16="http://schemas.microsoft.com/office/drawing/2014/main" id="{126B2E27-1E98-D8B4-643E-44352450F5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5957" y="3445041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B38122A-D63E-EF62-AFC8-E2BD9BC14413}"/>
                  </a:ext>
                </a:extLst>
              </p:cNvPr>
              <p:cNvSpPr/>
              <p:nvPr/>
            </p:nvSpPr>
            <p:spPr>
              <a:xfrm>
                <a:off x="1183722" y="2987167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3BED8E7-1079-0943-BCC5-0BCAEB38DA7A}"/>
                  </a:ext>
                </a:extLst>
              </p:cNvPr>
              <p:cNvSpPr/>
              <p:nvPr/>
            </p:nvSpPr>
            <p:spPr>
              <a:xfrm>
                <a:off x="1612232" y="3700459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AE9920-983F-B1C1-F936-01A6D5E5CB8E}"/>
                  </a:ext>
                </a:extLst>
              </p:cNvPr>
              <p:cNvSpPr/>
              <p:nvPr/>
            </p:nvSpPr>
            <p:spPr>
              <a:xfrm>
                <a:off x="2479177" y="3700459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3FBA562-44F0-F0AB-0539-780858FADB1F}"/>
                  </a:ext>
                </a:extLst>
              </p:cNvPr>
              <p:cNvGrpSpPr/>
              <p:nvPr/>
            </p:nvGrpSpPr>
            <p:grpSpPr>
              <a:xfrm>
                <a:off x="1850832" y="2972669"/>
                <a:ext cx="655372" cy="455997"/>
                <a:chOff x="2176706" y="2313596"/>
                <a:chExt cx="655372" cy="455997"/>
              </a:xfrm>
            </p:grpSpPr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E2BEB617-E922-9B08-A122-BB4137D2B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74582" y="2412097"/>
                  <a:ext cx="357496" cy="357496"/>
                </a:xfrm>
                <a:prstGeom prst="rect">
                  <a:avLst/>
                </a:prstGeom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4C04C7D-AA86-9992-000F-1E0968E9F514}"/>
                    </a:ext>
                  </a:extLst>
                </p:cNvPr>
                <p:cNvSpPr txBox="1"/>
                <p:nvPr/>
              </p:nvSpPr>
              <p:spPr>
                <a:xfrm>
                  <a:off x="2176706" y="2313596"/>
                  <a:ext cx="4908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CF</a:t>
                  </a:r>
                  <a:r>
                    <a:rPr lang="en-US" altLang="zh-CN" sz="1000" dirty="0" err="1"/>
                    <a:t>os</a:t>
                  </a:r>
                  <a:endParaRPr lang="en-US" sz="1000" dirty="0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17A7071-8ECC-CEF4-97DA-F3941BD53B27}"/>
                  </a:ext>
                </a:extLst>
              </p:cNvPr>
              <p:cNvSpPr txBox="1"/>
              <p:nvPr/>
            </p:nvSpPr>
            <p:spPr>
              <a:xfrm>
                <a:off x="1620382" y="3682804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E1F43F-8F59-79CE-9796-7C5CA03C15B0}"/>
                  </a:ext>
                </a:extLst>
              </p:cNvPr>
              <p:cNvSpPr txBox="1"/>
              <p:nvPr/>
            </p:nvSpPr>
            <p:spPr>
              <a:xfrm>
                <a:off x="2518360" y="3702890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app-1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2E493D6-CDB6-DD9E-02C7-C71D949AC7CA}"/>
                  </a:ext>
                </a:extLst>
              </p:cNvPr>
              <p:cNvSpPr/>
              <p:nvPr/>
            </p:nvSpPr>
            <p:spPr>
              <a:xfrm>
                <a:off x="5225194" y="2982811"/>
                <a:ext cx="2337718" cy="14265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4950B82-7C39-8B99-9350-AE118F78E34C}"/>
                  </a:ext>
                </a:extLst>
              </p:cNvPr>
              <p:cNvSpPr/>
              <p:nvPr/>
            </p:nvSpPr>
            <p:spPr>
              <a:xfrm>
                <a:off x="5653704" y="3696103"/>
                <a:ext cx="539104" cy="248652"/>
              </a:xfrm>
              <a:prstGeom prst="rect">
                <a:avLst/>
              </a:prstGeom>
              <a:solidFill>
                <a:srgbClr val="28A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00C6639-2234-6F8C-EA99-166A7F1BA6F4}"/>
                  </a:ext>
                </a:extLst>
              </p:cNvPr>
              <p:cNvSpPr/>
              <p:nvPr/>
            </p:nvSpPr>
            <p:spPr>
              <a:xfrm>
                <a:off x="6520649" y="3696103"/>
                <a:ext cx="539104" cy="24865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839171-FA85-F1F1-3016-639FA6556E3B}"/>
                  </a:ext>
                </a:extLst>
              </p:cNvPr>
              <p:cNvSpPr txBox="1"/>
              <p:nvPr/>
            </p:nvSpPr>
            <p:spPr>
              <a:xfrm>
                <a:off x="5681384" y="3714121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web-2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4045D7-84FB-FB77-2F30-B69243DDE03B}"/>
                  </a:ext>
                </a:extLst>
              </p:cNvPr>
              <p:cNvSpPr txBox="1"/>
              <p:nvPr/>
            </p:nvSpPr>
            <p:spPr>
              <a:xfrm>
                <a:off x="6563633" y="3698534"/>
                <a:ext cx="5100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app-2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654CD4-08B5-69F6-B294-F0DE814976B0}"/>
                  </a:ext>
                </a:extLst>
              </p:cNvPr>
              <p:cNvSpPr txBox="1"/>
              <p:nvPr/>
            </p:nvSpPr>
            <p:spPr>
              <a:xfrm>
                <a:off x="1636129" y="396063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EEAA3C9-BC95-65D8-27F5-A986420C9705}"/>
                  </a:ext>
                </a:extLst>
              </p:cNvPr>
              <p:cNvSpPr txBox="1"/>
              <p:nvPr/>
            </p:nvSpPr>
            <p:spPr>
              <a:xfrm>
                <a:off x="2493261" y="3951542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0241162-A8C6-7314-F128-C49BAA114499}"/>
                  </a:ext>
                </a:extLst>
              </p:cNvPr>
              <p:cNvSpPr txBox="1"/>
              <p:nvPr/>
            </p:nvSpPr>
            <p:spPr>
              <a:xfrm>
                <a:off x="5687661" y="3938028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1096424-60BE-5682-3174-63C184BC2801}"/>
                  </a:ext>
                </a:extLst>
              </p:cNvPr>
              <p:cNvSpPr txBox="1"/>
              <p:nvPr/>
            </p:nvSpPr>
            <p:spPr>
              <a:xfrm>
                <a:off x="6544793" y="3928940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Pod-2</a:t>
                </a: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8134B52-5FAA-F232-E2D2-E06176C4CA61}"/>
                  </a:ext>
                </a:extLst>
              </p:cNvPr>
              <p:cNvSpPr/>
              <p:nvPr/>
            </p:nvSpPr>
            <p:spPr>
              <a:xfrm>
                <a:off x="1925052" y="3405988"/>
                <a:ext cx="367905" cy="307757"/>
              </a:xfrm>
              <a:custGeom>
                <a:avLst/>
                <a:gdLst>
                  <a:gd name="connsiteX0" fmla="*/ 0 w 2310063"/>
                  <a:gd name="connsiteY0" fmla="*/ 521368 h 521368"/>
                  <a:gd name="connsiteX1" fmla="*/ 1291389 w 2310063"/>
                  <a:gd name="connsiteY1" fmla="*/ 176463 h 521368"/>
                  <a:gd name="connsiteX2" fmla="*/ 2125579 w 2310063"/>
                  <a:gd name="connsiteY2" fmla="*/ 192505 h 521368"/>
                  <a:gd name="connsiteX3" fmla="*/ 2310063 w 2310063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0063" h="521368">
                    <a:moveTo>
                      <a:pt x="0" y="521368"/>
                    </a:moveTo>
                    <a:cubicBezTo>
                      <a:pt x="468563" y="376320"/>
                      <a:pt x="937126" y="231273"/>
                      <a:pt x="1291389" y="176463"/>
                    </a:cubicBezTo>
                    <a:cubicBezTo>
                      <a:pt x="1645652" y="121653"/>
                      <a:pt x="1955800" y="221915"/>
                      <a:pt x="2125579" y="192505"/>
                    </a:cubicBezTo>
                    <a:cubicBezTo>
                      <a:pt x="2295358" y="163094"/>
                      <a:pt x="2284663" y="13368"/>
                      <a:pt x="2310063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E55B693-0611-ED0E-3972-BC9B266C3A8E}"/>
                  </a:ext>
                </a:extLst>
              </p:cNvPr>
              <p:cNvSpPr/>
              <p:nvPr/>
            </p:nvSpPr>
            <p:spPr>
              <a:xfrm>
                <a:off x="5890658" y="3351806"/>
                <a:ext cx="44920" cy="313122"/>
              </a:xfrm>
              <a:custGeom>
                <a:avLst/>
                <a:gdLst>
                  <a:gd name="connsiteX0" fmla="*/ 1700463 w 1700463"/>
                  <a:gd name="connsiteY0" fmla="*/ 521368 h 521368"/>
                  <a:gd name="connsiteX1" fmla="*/ 320842 w 1700463"/>
                  <a:gd name="connsiteY1" fmla="*/ 368968 h 521368"/>
                  <a:gd name="connsiteX2" fmla="*/ 0 w 1700463"/>
                  <a:gd name="connsiteY2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0463" h="521368">
                    <a:moveTo>
                      <a:pt x="1700463" y="521368"/>
                    </a:moveTo>
                    <a:cubicBezTo>
                      <a:pt x="1152357" y="488615"/>
                      <a:pt x="604252" y="455863"/>
                      <a:pt x="320842" y="368968"/>
                    </a:cubicBezTo>
                    <a:cubicBezTo>
                      <a:pt x="37431" y="282073"/>
                      <a:pt x="18715" y="141036"/>
                      <a:pt x="0" y="0"/>
                    </a:cubicBezTo>
                  </a:path>
                </a:pathLst>
              </a:custGeom>
              <a:noFill/>
              <a:ln w="3175"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93AFA25-8534-778A-5A9D-75EDE7C7918D}"/>
                  </a:ext>
                </a:extLst>
              </p:cNvPr>
              <p:cNvSpPr/>
              <p:nvPr/>
            </p:nvSpPr>
            <p:spPr>
              <a:xfrm>
                <a:off x="6083106" y="3357122"/>
                <a:ext cx="718745" cy="332561"/>
              </a:xfrm>
              <a:custGeom>
                <a:avLst/>
                <a:gdLst>
                  <a:gd name="connsiteX0" fmla="*/ 2358190 w 2358190"/>
                  <a:gd name="connsiteY0" fmla="*/ 513347 h 513347"/>
                  <a:gd name="connsiteX1" fmla="*/ 850232 w 2358190"/>
                  <a:gd name="connsiteY1" fmla="*/ 248653 h 513347"/>
                  <a:gd name="connsiteX2" fmla="*/ 0 w 2358190"/>
                  <a:gd name="connsiteY2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8190" h="513347">
                    <a:moveTo>
                      <a:pt x="2358190" y="513347"/>
                    </a:moveTo>
                    <a:cubicBezTo>
                      <a:pt x="1800727" y="423779"/>
                      <a:pt x="1243264" y="334211"/>
                      <a:pt x="850232" y="248653"/>
                    </a:cubicBezTo>
                    <a:cubicBezTo>
                      <a:pt x="457200" y="163095"/>
                      <a:pt x="228600" y="81547"/>
                      <a:pt x="0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96CFE56-96DC-550A-262F-85538F39BA6F}"/>
                  </a:ext>
                </a:extLst>
              </p:cNvPr>
              <p:cNvSpPr/>
              <p:nvPr/>
            </p:nvSpPr>
            <p:spPr>
              <a:xfrm flipH="1">
                <a:off x="2402456" y="3431097"/>
                <a:ext cx="485121" cy="274628"/>
              </a:xfrm>
              <a:custGeom>
                <a:avLst/>
                <a:gdLst>
                  <a:gd name="connsiteX0" fmla="*/ 0 w 1556084"/>
                  <a:gd name="connsiteY0" fmla="*/ 521368 h 521368"/>
                  <a:gd name="connsiteX1" fmla="*/ 328863 w 1556084"/>
                  <a:gd name="connsiteY1" fmla="*/ 296779 h 521368"/>
                  <a:gd name="connsiteX2" fmla="*/ 1315453 w 1556084"/>
                  <a:gd name="connsiteY2" fmla="*/ 393032 h 521368"/>
                  <a:gd name="connsiteX3" fmla="*/ 1556084 w 1556084"/>
                  <a:gd name="connsiteY3" fmla="*/ 0 h 5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6084" h="521368">
                    <a:moveTo>
                      <a:pt x="0" y="521368"/>
                    </a:moveTo>
                    <a:cubicBezTo>
                      <a:pt x="54810" y="419768"/>
                      <a:pt x="109621" y="318168"/>
                      <a:pt x="328863" y="296779"/>
                    </a:cubicBezTo>
                    <a:cubicBezTo>
                      <a:pt x="548105" y="275390"/>
                      <a:pt x="1110916" y="442495"/>
                      <a:pt x="1315453" y="393032"/>
                    </a:cubicBezTo>
                    <a:cubicBezTo>
                      <a:pt x="1519990" y="343569"/>
                      <a:pt x="1538037" y="171784"/>
                      <a:pt x="1556084" y="0"/>
                    </a:cubicBez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C6165F1-9644-CF80-BF7D-4710A281D5DC}"/>
                  </a:ext>
                </a:extLst>
              </p:cNvPr>
              <p:cNvSpPr/>
              <p:nvPr/>
            </p:nvSpPr>
            <p:spPr>
              <a:xfrm>
                <a:off x="2567874" y="3519905"/>
                <a:ext cx="95263" cy="97796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2</a:t>
                </a: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A9AEB89-A2AD-DAE6-A472-1DCD1546ADBB}"/>
                  </a:ext>
                </a:extLst>
              </p:cNvPr>
              <p:cNvSpPr/>
              <p:nvPr/>
            </p:nvSpPr>
            <p:spPr>
              <a:xfrm>
                <a:off x="2302040" y="1788384"/>
                <a:ext cx="2057679" cy="1331806"/>
              </a:xfrm>
              <a:custGeom>
                <a:avLst/>
                <a:gdLst>
                  <a:gd name="connsiteX0" fmla="*/ 0 w 2059340"/>
                  <a:gd name="connsiteY0" fmla="*/ 1098885 h 1098885"/>
                  <a:gd name="connsiteX1" fmla="*/ 970548 w 2059340"/>
                  <a:gd name="connsiteY1" fmla="*/ 553453 h 1098885"/>
                  <a:gd name="connsiteX2" fmla="*/ 1909011 w 2059340"/>
                  <a:gd name="connsiteY2" fmla="*/ 633664 h 1098885"/>
                  <a:gd name="connsiteX3" fmla="*/ 2045369 w 2059340"/>
                  <a:gd name="connsiteY3" fmla="*/ 0 h 109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340" h="1098885">
                    <a:moveTo>
                      <a:pt x="0" y="1098885"/>
                    </a:moveTo>
                    <a:cubicBezTo>
                      <a:pt x="326189" y="864937"/>
                      <a:pt x="652379" y="630990"/>
                      <a:pt x="970548" y="553453"/>
                    </a:cubicBezTo>
                    <a:cubicBezTo>
                      <a:pt x="1288717" y="475916"/>
                      <a:pt x="1729874" y="725906"/>
                      <a:pt x="1909011" y="633664"/>
                    </a:cubicBezTo>
                    <a:cubicBezTo>
                      <a:pt x="2088148" y="541422"/>
                      <a:pt x="2066758" y="270711"/>
                      <a:pt x="2045369" y="0"/>
                    </a:cubicBezTo>
                  </a:path>
                </a:pathLst>
              </a:custGeom>
              <a:noFill/>
              <a:ln w="9525">
                <a:solidFill>
                  <a:srgbClr val="7030A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5380A6DF-4266-DE0F-D2F8-F646FC249778}"/>
                </a:ext>
              </a:extLst>
            </p:cNvPr>
            <p:cNvSpPr/>
            <p:nvPr/>
          </p:nvSpPr>
          <p:spPr>
            <a:xfrm>
              <a:off x="3520918" y="1297105"/>
              <a:ext cx="1001177" cy="393999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Internet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94D42AC-5D73-145F-274A-3B8E3682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9653" y="2923138"/>
              <a:ext cx="357496" cy="35749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79C6EC-37CE-B3DA-D4AF-63991C632426}"/>
                </a:ext>
              </a:extLst>
            </p:cNvPr>
            <p:cNvSpPr txBox="1"/>
            <p:nvPr/>
          </p:nvSpPr>
          <p:spPr>
            <a:xfrm>
              <a:off x="5776587" y="2979558"/>
              <a:ext cx="4908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CF</a:t>
              </a:r>
              <a:r>
                <a:rPr lang="en-US" altLang="zh-CN" sz="1000" dirty="0" err="1"/>
                <a:t>os</a:t>
              </a:r>
              <a:endParaRPr lang="en-US" sz="10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8FDB936-3F99-C6FD-7FF3-FA5979D42758}"/>
                </a:ext>
              </a:extLst>
            </p:cNvPr>
            <p:cNvSpPr/>
            <p:nvPr/>
          </p:nvSpPr>
          <p:spPr>
            <a:xfrm>
              <a:off x="4057909" y="1668748"/>
              <a:ext cx="1529456" cy="1316721"/>
            </a:xfrm>
            <a:custGeom>
              <a:avLst/>
              <a:gdLst>
                <a:gd name="connsiteX0" fmla="*/ 1546860 w 1546860"/>
                <a:gd name="connsiteY0" fmla="*/ 967740 h 969195"/>
                <a:gd name="connsiteX1" fmla="*/ 609600 w 1546860"/>
                <a:gd name="connsiteY1" fmla="*/ 815340 h 969195"/>
                <a:gd name="connsiteX2" fmla="*/ 0 w 1546860"/>
                <a:gd name="connsiteY2" fmla="*/ 0 h 9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6860" h="969195">
                  <a:moveTo>
                    <a:pt x="1546860" y="967740"/>
                  </a:moveTo>
                  <a:cubicBezTo>
                    <a:pt x="1207135" y="972185"/>
                    <a:pt x="867410" y="976630"/>
                    <a:pt x="609600" y="815340"/>
                  </a:cubicBezTo>
                  <a:cubicBezTo>
                    <a:pt x="351790" y="654050"/>
                    <a:pt x="175895" y="327025"/>
                    <a:pt x="0" y="0"/>
                  </a:cubicBezTo>
                </a:path>
              </a:pathLst>
            </a:custGeom>
            <a:noFill/>
            <a:ln w="9525">
              <a:solidFill>
                <a:srgbClr val="7030A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37">
              <a:extLst>
                <a:ext uri="{FF2B5EF4-FFF2-40B4-BE49-F238E27FC236}">
                  <a16:creationId xmlns:a16="http://schemas.microsoft.com/office/drawing/2014/main" id="{04FEF8BB-AA2E-9CA3-7DDB-E70EC65AF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373" y="3269059"/>
              <a:ext cx="132493" cy="132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Graphic 37">
              <a:extLst>
                <a:ext uri="{FF2B5EF4-FFF2-40B4-BE49-F238E27FC236}">
                  <a16:creationId xmlns:a16="http://schemas.microsoft.com/office/drawing/2014/main" id="{CFD46DD4-DD4D-2E5D-BDB8-496B78F36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501" y="3555340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Graphic 37">
              <a:extLst>
                <a:ext uri="{FF2B5EF4-FFF2-40B4-BE49-F238E27FC236}">
                  <a16:creationId xmlns:a16="http://schemas.microsoft.com/office/drawing/2014/main" id="{9A057A60-8FC1-A5C7-E394-21835971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385" y="3569822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Graphic 37">
              <a:extLst>
                <a:ext uri="{FF2B5EF4-FFF2-40B4-BE49-F238E27FC236}">
                  <a16:creationId xmlns:a16="http://schemas.microsoft.com/office/drawing/2014/main" id="{EABC7FC1-6CF8-3EE0-37FA-64A2F7C53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747" y="3524022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Graphic 37">
              <a:extLst>
                <a:ext uri="{FF2B5EF4-FFF2-40B4-BE49-F238E27FC236}">
                  <a16:creationId xmlns:a16="http://schemas.microsoft.com/office/drawing/2014/main" id="{4B511EB5-AD7A-2640-2E23-8CBC95CDB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668" y="3531037"/>
              <a:ext cx="158749" cy="15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58844A-5A4E-00D7-BC65-1E17F5E5AF5C}"/>
                </a:ext>
              </a:extLst>
            </p:cNvPr>
            <p:cNvSpPr txBox="1"/>
            <p:nvPr/>
          </p:nvSpPr>
          <p:spPr>
            <a:xfrm>
              <a:off x="1154158" y="3405268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net1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F9220C8-1AAA-FAC0-A8A1-89306A6BDECC}"/>
                </a:ext>
              </a:extLst>
            </p:cNvPr>
            <p:cNvSpPr txBox="1"/>
            <p:nvPr/>
          </p:nvSpPr>
          <p:spPr>
            <a:xfrm>
              <a:off x="2578890" y="3452435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net2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5FD073-B975-9F6F-ED03-23A347C04E3A}"/>
                </a:ext>
              </a:extLst>
            </p:cNvPr>
            <p:cNvSpPr txBox="1"/>
            <p:nvPr/>
          </p:nvSpPr>
          <p:spPr>
            <a:xfrm>
              <a:off x="1381380" y="3186800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net1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A4EA82-2DF7-FC2A-4C6E-E80C159C7194}"/>
                </a:ext>
              </a:extLst>
            </p:cNvPr>
            <p:cNvSpPr txBox="1"/>
            <p:nvPr/>
          </p:nvSpPr>
          <p:spPr>
            <a:xfrm>
              <a:off x="5169246" y="3169307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net1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F79704B-753F-19CD-F286-784C4F588E06}"/>
                </a:ext>
              </a:extLst>
            </p:cNvPr>
            <p:cNvSpPr txBox="1"/>
            <p:nvPr/>
          </p:nvSpPr>
          <p:spPr>
            <a:xfrm>
              <a:off x="5068697" y="3482094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net1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3AE009-7C4A-10D8-5021-505EF5D6B78F}"/>
                </a:ext>
              </a:extLst>
            </p:cNvPr>
            <p:cNvSpPr txBox="1"/>
            <p:nvPr/>
          </p:nvSpPr>
          <p:spPr>
            <a:xfrm>
              <a:off x="6438042" y="342112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net2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36087A-2A6B-D051-AA4B-3EBC4EA3DE00}"/>
                </a:ext>
              </a:extLst>
            </p:cNvPr>
            <p:cNvSpPr txBox="1"/>
            <p:nvPr/>
          </p:nvSpPr>
          <p:spPr>
            <a:xfrm>
              <a:off x="650410" y="1805115"/>
              <a:ext cx="1162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EKS Cluster</a:t>
              </a:r>
              <a:endParaRPr lang="en-US" sz="1400" dirty="0"/>
            </a:p>
          </p:txBody>
        </p:sp>
        <p:pic>
          <p:nvPicPr>
            <p:cNvPr id="111" name="Graphic 37">
              <a:extLst>
                <a:ext uri="{FF2B5EF4-FFF2-40B4-BE49-F238E27FC236}">
                  <a16:creationId xmlns:a16="http://schemas.microsoft.com/office/drawing/2014/main" id="{784605AA-8706-49BA-3990-A7B462512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15" y="3271526"/>
              <a:ext cx="132493" cy="132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9350F-E657-0084-FB6F-33978433AEE4}"/>
                </a:ext>
              </a:extLst>
            </p:cNvPr>
            <p:cNvSpPr txBox="1"/>
            <p:nvPr/>
          </p:nvSpPr>
          <p:spPr>
            <a:xfrm>
              <a:off x="2024529" y="3205385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net2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DF83FD3-0219-7BD1-0866-C54D1C12CB76}"/>
                </a:ext>
              </a:extLst>
            </p:cNvPr>
            <p:cNvSpPr/>
            <p:nvPr/>
          </p:nvSpPr>
          <p:spPr>
            <a:xfrm>
              <a:off x="1614054" y="3406020"/>
              <a:ext cx="96957" cy="9924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7C820EB-3B60-1520-6127-BA854B821510}"/>
                </a:ext>
              </a:extLst>
            </p:cNvPr>
            <p:cNvSpPr/>
            <p:nvPr/>
          </p:nvSpPr>
          <p:spPr>
            <a:xfrm>
              <a:off x="5501086" y="3401704"/>
              <a:ext cx="96957" cy="9924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1</a:t>
              </a:r>
            </a:p>
          </p:txBody>
        </p:sp>
        <p:pic>
          <p:nvPicPr>
            <p:cNvPr id="115" name="Graphic 37">
              <a:extLst>
                <a:ext uri="{FF2B5EF4-FFF2-40B4-BE49-F238E27FC236}">
                  <a16:creationId xmlns:a16="http://schemas.microsoft.com/office/drawing/2014/main" id="{B60994AB-60BD-8922-1E6E-3CFE12F88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769" y="3174143"/>
              <a:ext cx="132493" cy="132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Graphic 37">
              <a:extLst>
                <a:ext uri="{FF2B5EF4-FFF2-40B4-BE49-F238E27FC236}">
                  <a16:creationId xmlns:a16="http://schemas.microsoft.com/office/drawing/2014/main" id="{B211D028-D8F6-EC15-9B4B-3BDC3A9F9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011" y="3176610"/>
              <a:ext cx="132493" cy="132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B614854-BD62-934B-6B50-1C42C8441F45}"/>
                </a:ext>
              </a:extLst>
            </p:cNvPr>
            <p:cNvSpPr txBox="1"/>
            <p:nvPr/>
          </p:nvSpPr>
          <p:spPr>
            <a:xfrm>
              <a:off x="5724992" y="3140573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net2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CE2CD0D-3488-FA71-D9BD-3C8B556C6D05}"/>
              </a:ext>
            </a:extLst>
          </p:cNvPr>
          <p:cNvSpPr txBox="1"/>
          <p:nvPr/>
        </p:nvSpPr>
        <p:spPr>
          <a:xfrm>
            <a:off x="7939281" y="1242223"/>
            <a:ext cx="41653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1.Pod1</a:t>
            </a:r>
            <a:r>
              <a:rPr lang="zh-CN" altLang="en-US" dirty="0"/>
              <a:t>访问</a:t>
            </a:r>
            <a:r>
              <a:rPr lang="en-US" altLang="zh-CN" dirty="0"/>
              <a:t>Pod2</a:t>
            </a:r>
            <a:r>
              <a:rPr lang="zh-CN" altLang="en-US" dirty="0"/>
              <a:t>流量通过路由指向</a:t>
            </a:r>
            <a:r>
              <a:rPr lang="en-US" altLang="zh-CN" dirty="0"/>
              <a:t>CFOS net1</a:t>
            </a:r>
            <a:r>
              <a:rPr lang="zh-CN" altLang="en-US" dirty="0"/>
              <a:t>网卡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altLang="zh-CN" dirty="0"/>
              <a:t>Pod2</a:t>
            </a:r>
            <a:r>
              <a:rPr lang="zh-CN" altLang="en-US" dirty="0"/>
              <a:t>访问</a:t>
            </a:r>
            <a:r>
              <a:rPr lang="en-US" altLang="zh-CN" dirty="0"/>
              <a:t>Pod1</a:t>
            </a:r>
            <a:r>
              <a:rPr lang="zh-CN" altLang="en-US" dirty="0"/>
              <a:t>流量通过路由指向</a:t>
            </a:r>
            <a:r>
              <a:rPr lang="en-US" altLang="zh-CN" dirty="0"/>
              <a:t>CFOS net2</a:t>
            </a:r>
            <a:r>
              <a:rPr lang="zh-CN" altLang="en-US" dirty="0"/>
              <a:t>网卡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3.</a:t>
            </a:r>
            <a:r>
              <a:rPr lang="en-US" altLang="zh-CN" dirty="0"/>
              <a:t>CFOS</a:t>
            </a:r>
            <a:r>
              <a:rPr lang="zh-CN" altLang="en-US" dirty="0"/>
              <a:t>进行东西向互访策略防护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总结：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Pod</a:t>
            </a:r>
            <a:r>
              <a:rPr lang="zh-CN" altLang="en-US" dirty="0"/>
              <a:t>之间东西向流量将路由到</a:t>
            </a:r>
            <a:r>
              <a:rPr lang="en-US" altLang="zh-CN" dirty="0"/>
              <a:t>CFOS</a:t>
            </a:r>
            <a:r>
              <a:rPr lang="zh-CN" altLang="en-US" dirty="0"/>
              <a:t>来代理检测后转发给对方；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每个</a:t>
            </a:r>
            <a:r>
              <a:rPr lang="en-US" altLang="zh-CN" dirty="0"/>
              <a:t>POD</a:t>
            </a:r>
            <a:r>
              <a:rPr lang="zh-CN" altLang="en-US" dirty="0"/>
              <a:t>通过</a:t>
            </a:r>
            <a:r>
              <a:rPr lang="en-US" altLang="zh-CN" dirty="0" err="1"/>
              <a:t>multus</a:t>
            </a:r>
            <a:r>
              <a:rPr lang="zh-CN" altLang="en-US" dirty="0"/>
              <a:t>增加额外一张网卡实现东西向流量安全检测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东西向</a:t>
            </a:r>
            <a:r>
              <a:rPr lang="en-US" altLang="zh-CN" dirty="0"/>
              <a:t>-</a:t>
            </a:r>
            <a:r>
              <a:rPr lang="zh-CN" altLang="en-US" dirty="0"/>
              <a:t>配置防火墙策略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7D241-3D51-9753-7CAC-04D10D6CAE4E}"/>
              </a:ext>
            </a:extLst>
          </p:cNvPr>
          <p:cNvSpPr txBox="1"/>
          <p:nvPr/>
        </p:nvSpPr>
        <p:spPr>
          <a:xfrm>
            <a:off x="835080" y="6211669"/>
            <a:ext cx="4775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firewall-policy-</a:t>
            </a:r>
            <a:r>
              <a:rPr lang="en-US" dirty="0" err="1"/>
              <a:t>ew.yaml</a:t>
            </a:r>
            <a:r>
              <a:rPr lang="en-US" dirty="0"/>
              <a:t> -n xxx</a:t>
            </a:r>
          </a:p>
          <a:p>
            <a:r>
              <a:rPr lang="en-US" dirty="0" err="1"/>
              <a:t>kubectl</a:t>
            </a:r>
            <a:r>
              <a:rPr lang="en-US" dirty="0"/>
              <a:t> apply -f firewall-policy-</a:t>
            </a:r>
            <a:r>
              <a:rPr lang="en-US" dirty="0" err="1"/>
              <a:t>ew.yaml</a:t>
            </a:r>
            <a:r>
              <a:rPr lang="en-US" dirty="0"/>
              <a:t> -n xxx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DA97C-4E14-5923-7A9F-E9B63C7C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6" y="735562"/>
            <a:ext cx="4302116" cy="5459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F7180-EE49-CD02-B79F-33235E9E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44" y="735563"/>
            <a:ext cx="5408690" cy="54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-1 (</a:t>
            </a:r>
            <a:r>
              <a:rPr lang="zh-CN" altLang="en-US" dirty="0"/>
              <a:t>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D3711-7E1E-9881-E8E3-16B98B1D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9" y="759943"/>
            <a:ext cx="9327112" cy="4443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8CFD2-1702-2043-37F7-EE96EBCB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70" y="3996143"/>
            <a:ext cx="11234971" cy="22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-2 (</a:t>
            </a:r>
            <a:r>
              <a:rPr lang="zh-CN" altLang="en-US" dirty="0"/>
              <a:t>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AB6ED-8600-2C89-5FB5-9F2B0272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9" y="1126414"/>
            <a:ext cx="69818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-3 (</a:t>
            </a:r>
            <a:r>
              <a:rPr lang="zh-CN" altLang="en-US" dirty="0"/>
              <a:t>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D9385-0555-DFE0-FE67-B3FFFAFC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9" y="876209"/>
            <a:ext cx="10628206" cy="4103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829CB-57F3-DD26-928F-3FF15F40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04" y="1731983"/>
            <a:ext cx="10154478" cy="47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-4 (</a:t>
            </a:r>
            <a:r>
              <a:rPr lang="zh-CN" altLang="en-US" dirty="0"/>
              <a:t>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38E72-DB4E-95FB-4405-5E3B842C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59" y="868179"/>
            <a:ext cx="6723650" cy="56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-4 (</a:t>
            </a:r>
            <a:r>
              <a:rPr lang="zh-CN" altLang="en-US" dirty="0"/>
              <a:t>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F701C-0F04-2FA9-6C1C-FFFE216D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3" y="2566365"/>
            <a:ext cx="11956774" cy="10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-5 (</a:t>
            </a:r>
            <a:r>
              <a:rPr lang="zh-CN" altLang="en-US" dirty="0"/>
              <a:t>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2E723-4369-683D-C3D6-ACBB3471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975" y="1083253"/>
            <a:ext cx="5069521" cy="293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34EAEC-8143-5AD1-F04D-11BFFBB0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9" y="3218007"/>
            <a:ext cx="6357872" cy="283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6AD0C-47A5-5D0A-04BC-FA9F7252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09" y="1083253"/>
            <a:ext cx="52863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-6 (</a:t>
            </a:r>
            <a:r>
              <a:rPr lang="zh-CN" altLang="en-US" dirty="0"/>
              <a:t>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2FE90-2ED5-2E2D-ED94-DC6550EC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31" y="2140197"/>
            <a:ext cx="11807338" cy="19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-7 (</a:t>
            </a:r>
            <a:r>
              <a:rPr lang="zh-CN" altLang="en-US" dirty="0"/>
              <a:t>北向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CC528-48BF-BAFC-9EF0-6AA33FC0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9" y="817995"/>
            <a:ext cx="5777367" cy="294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8E3C7B-FFA0-0C89-2926-18221DE3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38" y="2763044"/>
            <a:ext cx="10152333" cy="36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-9(</a:t>
            </a:r>
            <a:r>
              <a:rPr lang="zh-CN" altLang="en-US" dirty="0"/>
              <a:t>东西向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44E2-7545-0087-70DB-55F2AD2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1" y="1596592"/>
            <a:ext cx="5524500" cy="298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458C1-E59B-4226-2B9C-EB7478DD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977" y="1510867"/>
            <a:ext cx="42005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预先准备工作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C3519-905C-7F86-1B02-60BD03062FC5}"/>
              </a:ext>
            </a:extLst>
          </p:cNvPr>
          <p:cNvSpPr txBox="1"/>
          <p:nvPr/>
        </p:nvSpPr>
        <p:spPr>
          <a:xfrm>
            <a:off x="498021" y="1232807"/>
            <a:ext cx="48933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预先准备</a:t>
            </a:r>
            <a:r>
              <a:rPr lang="en-US" altLang="zh-CN" dirty="0"/>
              <a:t>AWS EKS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安装</a:t>
            </a:r>
            <a:r>
              <a:rPr lang="en-US" altLang="zh-CN" dirty="0" err="1"/>
              <a:t>kubelet</a:t>
            </a:r>
            <a:r>
              <a:rPr lang="zh-CN" altLang="en-US" dirty="0"/>
              <a:t>和</a:t>
            </a:r>
            <a:r>
              <a:rPr lang="en-US" altLang="zh-CN" dirty="0" err="1"/>
              <a:t>eksctl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安装</a:t>
            </a:r>
            <a:r>
              <a:rPr lang="en-US" altLang="zh-CN" dirty="0" err="1"/>
              <a:t>AWSLoadBalancerController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预先配置</a:t>
            </a:r>
            <a:r>
              <a:rPr lang="en-US" altLang="zh-CN" dirty="0"/>
              <a:t>ECR</a:t>
            </a:r>
            <a:r>
              <a:rPr lang="zh-CN" altLang="en-US" dirty="0"/>
              <a:t>私有镜像库，存储</a:t>
            </a:r>
            <a:r>
              <a:rPr lang="en-US" altLang="zh-CN" dirty="0"/>
              <a:t>CFOS</a:t>
            </a:r>
            <a:r>
              <a:rPr lang="zh-CN" altLang="en-US" dirty="0"/>
              <a:t>镜像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/>
              <a:t>Multus</a:t>
            </a:r>
            <a:r>
              <a:rPr lang="en-US" altLang="zh-CN" dirty="0"/>
              <a:t> CNI</a:t>
            </a:r>
            <a:r>
              <a:rPr lang="zh-CN" altLang="en-US" dirty="0"/>
              <a:t>（可选）</a:t>
            </a:r>
            <a:r>
              <a:rPr lang="en-US" altLang="zh-CN" dirty="0"/>
              <a:t>POD</a:t>
            </a:r>
            <a:r>
              <a:rPr lang="zh-CN" altLang="en-US" dirty="0"/>
              <a:t>多网卡才使用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License</a:t>
            </a:r>
            <a:r>
              <a:rPr lang="zh-CN" altLang="en-US" dirty="0"/>
              <a:t>文件（当前</a:t>
            </a:r>
            <a:r>
              <a:rPr lang="en-US" altLang="zh-CN" dirty="0"/>
              <a:t>FGT License</a:t>
            </a:r>
            <a:r>
              <a:rPr lang="zh-CN" altLang="en-US" dirty="0"/>
              <a:t>文件即可）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-8 (</a:t>
            </a:r>
            <a:r>
              <a:rPr lang="zh-CN" altLang="en-US" dirty="0"/>
              <a:t>东西向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42076-00E9-9DB5-6165-D0A361DC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66" y="719092"/>
            <a:ext cx="4803006" cy="3760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0AFEA-BBAC-C411-F9C9-3C6F84463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7" y="4654866"/>
            <a:ext cx="10762394" cy="2019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122AF-60E0-3E3F-839F-5C3D8206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90" y="719092"/>
            <a:ext cx="5054321" cy="37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-9(</a:t>
            </a:r>
            <a:r>
              <a:rPr lang="zh-CN" altLang="en-US" dirty="0"/>
              <a:t>东西向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803E3-A266-3310-5B5F-07F0979F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2" y="1051841"/>
            <a:ext cx="5169974" cy="1672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F817E-BD97-69C7-3FAE-80089CE0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52" y="4669844"/>
            <a:ext cx="11519110" cy="936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351B8-4B50-FE4B-2097-BD09DAAD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811" y="641348"/>
            <a:ext cx="6438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EKSCTL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A644F-5146-2356-023D-45B019C0AE63}"/>
              </a:ext>
            </a:extLst>
          </p:cNvPr>
          <p:cNvSpPr txBox="1"/>
          <p:nvPr/>
        </p:nvSpPr>
        <p:spPr>
          <a:xfrm>
            <a:off x="353010" y="4013444"/>
            <a:ext cx="114798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curl –</a:t>
            </a:r>
            <a:r>
              <a:rPr lang="en-US" altLang="zh-CN" dirty="0" err="1"/>
              <a:t>sLO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https://github.com/eksctl-io/eksctl/releases/download/v0.176.0/eksctl_Linux_amd64.tar.gz</a:t>
            </a:r>
            <a:endParaRPr lang="en-US" altLang="zh-CN" dirty="0"/>
          </a:p>
          <a:p>
            <a:r>
              <a:rPr lang="zh-CN" altLang="en-US" dirty="0"/>
              <a:t>或者访问</a:t>
            </a:r>
            <a:r>
              <a:rPr lang="en-US" altLang="zh-CN" dirty="0">
                <a:hlinkClick r:id="rId4"/>
              </a:rPr>
              <a:t>https://github.com/eksctl-io/eksctl/releases</a:t>
            </a:r>
            <a:r>
              <a:rPr lang="en-US" altLang="zh-CN" dirty="0"/>
              <a:t> </a:t>
            </a:r>
            <a:r>
              <a:rPr lang="zh-CN" altLang="en-US" dirty="0"/>
              <a:t>选择对应平台的安装包下载后导入到系统内</a:t>
            </a:r>
            <a:endParaRPr lang="en-US" altLang="zh-CN" dirty="0"/>
          </a:p>
          <a:p>
            <a:r>
              <a:rPr lang="en-US" dirty="0"/>
              <a:t>tar -</a:t>
            </a:r>
            <a:r>
              <a:rPr lang="en-US" dirty="0" err="1"/>
              <a:t>xzf</a:t>
            </a:r>
            <a:r>
              <a:rPr lang="en-US" dirty="0"/>
              <a:t> eksctl_$PLATFORM.tar.gz -C /</a:t>
            </a:r>
            <a:r>
              <a:rPr lang="en-US" dirty="0" err="1"/>
              <a:t>tmp</a:t>
            </a:r>
            <a:r>
              <a:rPr lang="en-US" dirty="0"/>
              <a:t> &amp;&amp; rm eksctl_$PLATFORM.tar.gz</a:t>
            </a:r>
          </a:p>
          <a:p>
            <a:r>
              <a:rPr lang="en-US" dirty="0" err="1"/>
              <a:t>sudo</a:t>
            </a:r>
            <a:r>
              <a:rPr lang="en-US" dirty="0"/>
              <a:t> mv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eksctl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which </a:t>
            </a:r>
            <a:r>
              <a:rPr lang="en-US" dirty="0" err="1"/>
              <a:t>eksctl</a:t>
            </a:r>
            <a:endParaRPr lang="en-US" dirty="0"/>
          </a:p>
          <a:p>
            <a:r>
              <a:rPr lang="en-US" dirty="0"/>
              <a:t>export PATH=/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eksctl</a:t>
            </a:r>
            <a:r>
              <a:rPr lang="en-US" dirty="0"/>
              <a:t>:$PATH </a:t>
            </a:r>
          </a:p>
          <a:p>
            <a:r>
              <a:rPr lang="en-US" dirty="0"/>
              <a:t>. &lt;(</a:t>
            </a:r>
            <a:r>
              <a:rPr lang="en-US" dirty="0" err="1"/>
              <a:t>eksctl</a:t>
            </a:r>
            <a:r>
              <a:rPr lang="en-US" dirty="0"/>
              <a:t> completion bash)</a:t>
            </a:r>
          </a:p>
          <a:p>
            <a:r>
              <a:rPr lang="en-US" dirty="0"/>
              <a:t>source ~/.</a:t>
            </a:r>
            <a:r>
              <a:rPr lang="en-US" dirty="0" err="1"/>
              <a:t>bash_profile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06CB2-0199-C254-17D3-198BC6E69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18" y="813231"/>
            <a:ext cx="88011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校验 </a:t>
            </a:r>
            <a:r>
              <a:rPr lang="en-US" altLang="zh-CN" dirty="0"/>
              <a:t>EKS OIDC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37165-424D-F2F5-8A12-B0FB5F1F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6" y="1655345"/>
            <a:ext cx="10010775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36EE4-0EA6-F4C7-C633-1092F08F8D25}"/>
              </a:ext>
            </a:extLst>
          </p:cNvPr>
          <p:cNvSpPr txBox="1"/>
          <p:nvPr/>
        </p:nvSpPr>
        <p:spPr>
          <a:xfrm>
            <a:off x="353011" y="4107648"/>
            <a:ext cx="9637895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如果命令执行后没有返回输出，则您必须创建 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IAM 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提供商</a:t>
            </a:r>
            <a:endParaRPr lang="en-US" altLang="zh-CN" sz="1400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使用以下命令为您的集群创建 </a:t>
            </a:r>
            <a:r>
              <a:rPr lang="en-US" sz="1400" b="0" i="0" dirty="0">
                <a:solidFill>
                  <a:srgbClr val="4F4F4F"/>
                </a:solidFill>
                <a:effectLst/>
                <a:latin typeface="-apple-system"/>
              </a:rPr>
              <a:t>IAM 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身份提供商：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eksctl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 utils associate-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iam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-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oidc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-provider --cluster  lg-elk-cluster --approve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F03CD-C340-81E6-E94E-61E63155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6" y="2939212"/>
            <a:ext cx="100107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IAM Policy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855FE-1F11-BD49-5512-4502C29DC8A4}"/>
              </a:ext>
            </a:extLst>
          </p:cNvPr>
          <p:cNvSpPr txBox="1"/>
          <p:nvPr/>
        </p:nvSpPr>
        <p:spPr>
          <a:xfrm>
            <a:off x="353010" y="1010198"/>
            <a:ext cx="11277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curl -O https://raw.githubusercontent.com/kubernetes-sigs/aws-load-balancer-controller/v2.7.1/docs/install/iam_policy.json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26704-E0E3-B74F-76F3-1E71A64FE3D5}"/>
              </a:ext>
            </a:extLst>
          </p:cNvPr>
          <p:cNvSpPr txBox="1"/>
          <p:nvPr/>
        </p:nvSpPr>
        <p:spPr>
          <a:xfrm>
            <a:off x="353009" y="1773643"/>
            <a:ext cx="1013852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dirty="0"/>
              <a:t>下载</a:t>
            </a:r>
            <a:r>
              <a:rPr lang="en-US" altLang="zh-CN" dirty="0"/>
              <a:t>AWS</a:t>
            </a:r>
            <a:r>
              <a:rPr lang="zh-CN" altLang="en-US" dirty="0"/>
              <a:t>负载均衡器控制器的 </a:t>
            </a:r>
            <a:r>
              <a:rPr lang="en-US" altLang="zh-CN" dirty="0"/>
              <a:t>IAM </a:t>
            </a:r>
            <a:r>
              <a:rPr lang="zh-CN" altLang="en-US" dirty="0"/>
              <a:t>策略，该策略允许负载均衡器代表您调用 </a:t>
            </a:r>
            <a:r>
              <a:rPr lang="en-US" altLang="zh-CN" dirty="0"/>
              <a:t>AWS API</a:t>
            </a:r>
            <a:r>
              <a:rPr lang="zh-CN" altLang="en-US" dirty="0"/>
              <a:t>；</a:t>
            </a:r>
            <a:r>
              <a:rPr lang="en-US" altLang="zh-CN" dirty="0"/>
              <a:t>AWS</a:t>
            </a:r>
            <a:r>
              <a:rPr lang="zh-CN" altLang="en-US" dirty="0"/>
              <a:t>海外可以直接使用，中国区需要修改</a:t>
            </a:r>
            <a:r>
              <a:rPr lang="en-US" altLang="zh-CN" dirty="0" err="1"/>
              <a:t>arn:aws</a:t>
            </a:r>
            <a:r>
              <a:rPr lang="zh-CN" altLang="en-US" dirty="0"/>
              <a:t>为</a:t>
            </a:r>
            <a:r>
              <a:rPr lang="en-US" altLang="zh-CN" dirty="0" err="1"/>
              <a:t>arn:aws-cn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BCF19-F8E9-B665-A21F-E7A963C7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" y="2481688"/>
            <a:ext cx="4318221" cy="3157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28CDD-E4ED-2B82-8FD3-F5EB9597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916" y="2585962"/>
            <a:ext cx="6954611" cy="28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Master Template">
  <a:themeElements>
    <a:clrScheme name="Fortinet Colors 202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DBA468C04BA4DB9F5DB0976172F5F" ma:contentTypeVersion="12" ma:contentTypeDescription="Create a new document." ma:contentTypeScope="" ma:versionID="b6b7f3f1091a2f9d1201a9ae77694040">
  <xsd:schema xmlns:xsd="http://www.w3.org/2001/XMLSchema" xmlns:xs="http://www.w3.org/2001/XMLSchema" xmlns:p="http://schemas.microsoft.com/office/2006/metadata/properties" xmlns:ns2="cd3af700-aeb9-48b8-ba02-d03e01ac3418" xmlns:ns3="86109ecc-a57c-46ac-98c7-f073c2af5d6b" targetNamespace="http://schemas.microsoft.com/office/2006/metadata/properties" ma:root="true" ma:fieldsID="70f77257e4984e29b2b93e871643f91e" ns2:_="" ns3:_="">
    <xsd:import namespace="cd3af700-aeb9-48b8-ba02-d03e01ac3418"/>
    <xsd:import namespace="86109ecc-a57c-46ac-98c7-f073c2af5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af700-aeb9-48b8-ba02-d03e01ac3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09ecc-a57c-46ac-98c7-f073c2af5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9B47BE-012F-4E11-BB91-5D0A6286D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342D4-4DC5-4329-8701-3DD25F34F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af700-aeb9-48b8-ba02-d03e01ac3418"/>
    <ds:schemaRef ds:uri="86109ecc-a57c-46ac-98c7-f073c2af5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82162B-DD79-467E-9BAB-A3175E3147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10586</TotalTime>
  <Words>2267</Words>
  <Application>Microsoft Office PowerPoint</Application>
  <PresentationFormat>Widescreen</PresentationFormat>
  <Paragraphs>298</Paragraphs>
  <Slides>61</Slides>
  <Notes>15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-apple-system</vt:lpstr>
      <vt:lpstr>BMWTypeCondensedLight</vt:lpstr>
      <vt:lpstr>Monaco</vt:lpstr>
      <vt:lpstr>微软雅黑</vt:lpstr>
      <vt:lpstr>Amazon Ember</vt:lpstr>
      <vt:lpstr>Arial</vt:lpstr>
      <vt:lpstr>Calibri</vt:lpstr>
      <vt:lpstr>Wingdings</vt:lpstr>
      <vt:lpstr>Fortinet Master Template</vt:lpstr>
      <vt:lpstr>K8S Security Best Practise Multus</vt:lpstr>
      <vt:lpstr>架构拓扑</vt:lpstr>
      <vt:lpstr>北向流量逻辑拓扑</vt:lpstr>
      <vt:lpstr>南向流量逻辑拓扑</vt:lpstr>
      <vt:lpstr>东西向流量逻辑拓扑</vt:lpstr>
      <vt:lpstr>预先准备工作</vt:lpstr>
      <vt:lpstr>安装EKSCTL</vt:lpstr>
      <vt:lpstr>校验 EKS OIDC</vt:lpstr>
      <vt:lpstr>创建IAM Policy</vt:lpstr>
      <vt:lpstr>创建EKS IAM角色</vt:lpstr>
      <vt:lpstr>检查EKS IAM创建配置</vt:lpstr>
      <vt:lpstr>安装cert-manager</vt:lpstr>
      <vt:lpstr>控制器安装-1</vt:lpstr>
      <vt:lpstr>控制器安装-2</vt:lpstr>
      <vt:lpstr>EKS环境校验</vt:lpstr>
      <vt:lpstr>ECR镜像库</vt:lpstr>
      <vt:lpstr>上传CFOS镜像</vt:lpstr>
      <vt:lpstr>加载镜像</vt:lpstr>
      <vt:lpstr>推送镜像到ECR</vt:lpstr>
      <vt:lpstr>安装NFS</vt:lpstr>
      <vt:lpstr>部署PV</vt:lpstr>
      <vt:lpstr>部署PVC</vt:lpstr>
      <vt:lpstr>配置RBAC</vt:lpstr>
      <vt:lpstr>修改CFOS YAML</vt:lpstr>
      <vt:lpstr>修改license信息</vt:lpstr>
      <vt:lpstr>部署CFOS</vt:lpstr>
      <vt:lpstr>登录CFOS</vt:lpstr>
      <vt:lpstr>查看CFOS配置</vt:lpstr>
      <vt:lpstr>配置DNAT VIP</vt:lpstr>
      <vt:lpstr>配置Firewall Policy</vt:lpstr>
      <vt:lpstr>Subnet子网规划 </vt:lpstr>
      <vt:lpstr>配置业务clusterip</vt:lpstr>
      <vt:lpstr>配置Service Load Balance</vt:lpstr>
      <vt:lpstr>NLB 自动化配置</vt:lpstr>
      <vt:lpstr>配置Multus</vt:lpstr>
      <vt:lpstr>配置业务 network-attachment-definition</vt:lpstr>
      <vt:lpstr>配置CFOS network-attachment-definition</vt:lpstr>
      <vt:lpstr>配置RBAC</vt:lpstr>
      <vt:lpstr>配置业务 egress网卡</vt:lpstr>
      <vt:lpstr>基于Namespace部署egress cfos和网卡</vt:lpstr>
      <vt:lpstr>北向-检查CFOS网卡配置</vt:lpstr>
      <vt:lpstr>东西向业务网卡配置</vt:lpstr>
      <vt:lpstr>东西向业务配置-1</vt:lpstr>
      <vt:lpstr>东西向业务配置-2</vt:lpstr>
      <vt:lpstr>东西向CFOS网卡配置</vt:lpstr>
      <vt:lpstr>东西向CFOS配置</vt:lpstr>
      <vt:lpstr>东西向-检查CFOS网卡配置</vt:lpstr>
      <vt:lpstr>东西向业务网卡检查</vt:lpstr>
      <vt:lpstr>北向-配置防火墙策略</vt:lpstr>
      <vt:lpstr>东西向-配置防火墙策略</vt:lpstr>
      <vt:lpstr>业务验证-1 (南向)</vt:lpstr>
      <vt:lpstr>业务验证-2 (南向)</vt:lpstr>
      <vt:lpstr>业务验证-3 (南向)</vt:lpstr>
      <vt:lpstr>业务验证-4 (南向)</vt:lpstr>
      <vt:lpstr>业务验证-4 (南向)</vt:lpstr>
      <vt:lpstr>业务验证-5 (北向)</vt:lpstr>
      <vt:lpstr>业务验证-6 (北向)</vt:lpstr>
      <vt:lpstr>业务验证-7 (北向)</vt:lpstr>
      <vt:lpstr>业务验证-9(东西向)</vt:lpstr>
      <vt:lpstr>业务验证-8 (东西向)</vt:lpstr>
      <vt:lpstr>业务验证-9(东西向)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Romero</dc:creator>
  <cp:lastModifiedBy>Gang Liu</cp:lastModifiedBy>
  <cp:revision>239</cp:revision>
  <dcterms:created xsi:type="dcterms:W3CDTF">2022-02-14T23:16:15Z</dcterms:created>
  <dcterms:modified xsi:type="dcterms:W3CDTF">2024-12-03T07:06:25Z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0x010100BF2DBA468C04BA4DB9F5DB0976172F5F</vt:lpwstr>
  </property>
</Properties>
</file>